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D9768D-26FC-4051-BA4C-AA1ADA223192}"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D9768D-26FC-4051-BA4C-AA1ADA223192}"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D9768D-26FC-4051-BA4C-AA1ADA223192}"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D9768D-26FC-4051-BA4C-AA1ADA223192}"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D9768D-26FC-4051-BA4C-AA1ADA223192}" type="datetimeFigureOut">
              <a:rPr lang="en-US" smtClean="0"/>
              <a:t>7/24/2017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D9768D-26FC-4051-BA4C-AA1ADA223192}" type="datetimeFigureOut">
              <a:rPr lang="en-US" smtClean="0"/>
              <a:t>7/24/2017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D9768D-26FC-4051-BA4C-AA1ADA223192}" type="datetimeFigureOut">
              <a:rPr lang="en-US" smtClean="0"/>
              <a:t>7/24/2017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D9768D-26FC-4051-BA4C-AA1ADA223192}" type="datetimeFigureOut">
              <a:rPr lang="en-US" smtClean="0"/>
              <a:t>7/24/2017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9768D-26FC-4051-BA4C-AA1ADA223192}" type="datetimeFigureOut">
              <a:rPr lang="en-US" smtClean="0"/>
              <a:t>7/24/2017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D9768D-26FC-4051-BA4C-AA1ADA223192}" type="datetimeFigureOut">
              <a:rPr lang="en-US" smtClean="0"/>
              <a:t>7/24/2017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D9768D-26FC-4051-BA4C-AA1ADA223192}" type="datetimeFigureOut">
              <a:rPr lang="en-US" smtClean="0"/>
              <a:t>7/24/2017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E47521-FE99-4587-BAFC-B950B9E1443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D9768D-26FC-4051-BA4C-AA1ADA223192}" type="datetimeFigureOut">
              <a:rPr lang="en-US" smtClean="0"/>
              <a:t>7/24/2017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E47521-FE99-4587-BAFC-B950B9E1443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CODES AND CONVERSION</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2.JPG"/>
          <p:cNvPicPr>
            <a:picLocks noGrp="1" noChangeAspect="1"/>
          </p:cNvPicPr>
          <p:nvPr>
            <p:ph idx="1"/>
          </p:nvPr>
        </p:nvPicPr>
        <p:blipFill>
          <a:blip r:embed="rId2" cstate="print">
            <a:lum bright="30000" contrast="20000"/>
          </a:blip>
          <a:srcRect l="3280" t="28622" r="3280" b="22553"/>
          <a:stretch>
            <a:fillRect/>
          </a:stretch>
        </p:blipFill>
        <p:spPr>
          <a:xfrm>
            <a:off x="152400" y="1371600"/>
            <a:ext cx="8742947" cy="47244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b="1" u="sng" dirty="0" smtClean="0">
                <a:solidFill>
                  <a:schemeClr val="tx2">
                    <a:lumMod val="60000"/>
                    <a:lumOff val="40000"/>
                  </a:schemeClr>
                </a:solidFill>
              </a:rPr>
              <a:t>1.11 NON-WEIGHTED CODES</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762000"/>
            <a:ext cx="9144000" cy="6324600"/>
          </a:xfrm>
        </p:spPr>
        <p:txBody>
          <a:bodyPr/>
          <a:lstStyle/>
          <a:p>
            <a:pPr marL="514350" indent="-514350">
              <a:buAutoNum type="arabicPeriod"/>
            </a:pPr>
            <a:r>
              <a:rPr lang="en-US" u="sng" dirty="0" smtClean="0">
                <a:solidFill>
                  <a:schemeClr val="tx2">
                    <a:lumMod val="60000"/>
                    <a:lumOff val="40000"/>
                  </a:schemeClr>
                </a:solidFill>
              </a:rPr>
              <a:t>Excess-3 (XS-3) Code- </a:t>
            </a:r>
            <a:r>
              <a:rPr lang="en-US" dirty="0" smtClean="0">
                <a:solidFill>
                  <a:schemeClr val="tx2">
                    <a:lumMod val="60000"/>
                    <a:lumOff val="40000"/>
                  </a:schemeClr>
                </a:solidFill>
              </a:rPr>
              <a:t> </a:t>
            </a:r>
            <a:r>
              <a:rPr lang="en-US" dirty="0" smtClean="0"/>
              <a:t>related to BCD and is used instead of BCD sometimes because it has advantages in certain arithmetic operations.</a:t>
            </a:r>
          </a:p>
          <a:p>
            <a:pPr marL="514350" indent="-514350">
              <a:buNone/>
            </a:pPr>
            <a:endParaRPr lang="en-US" u="sng" dirty="0" smtClean="0"/>
          </a:p>
          <a:p>
            <a:pPr marL="514350" indent="-514350">
              <a:buNone/>
            </a:pPr>
            <a:r>
              <a:rPr lang="en-US" dirty="0" smtClean="0"/>
              <a:t>      (3)10 is added to each decimal digit before encoding it in binary.</a:t>
            </a:r>
          </a:p>
          <a:p>
            <a:pPr marL="514350" indent="-514350">
              <a:buNone/>
            </a:pPr>
            <a:endParaRPr lang="en-US" u="sng"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l="27526" t="23958" r="42020" b="13542"/>
          <a:stretch>
            <a:fillRect/>
          </a:stretch>
        </p:blipFill>
        <p:spPr bwMode="auto">
          <a:xfrm>
            <a:off x="1828800" y="228600"/>
            <a:ext cx="5481320" cy="63246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r>
              <a:rPr lang="en-US" dirty="0" smtClean="0"/>
              <a:t>2. </a:t>
            </a:r>
            <a:r>
              <a:rPr lang="en-US" u="sng" dirty="0" smtClean="0">
                <a:solidFill>
                  <a:schemeClr val="tx2">
                    <a:lumMod val="60000"/>
                    <a:lumOff val="40000"/>
                  </a:schemeClr>
                </a:solidFill>
              </a:rPr>
              <a:t>GRAY CODE-</a:t>
            </a:r>
          </a:p>
          <a:p>
            <a:pPr>
              <a:buNone/>
            </a:pPr>
            <a:r>
              <a:rPr lang="en-US" dirty="0" smtClean="0"/>
              <a:t>New code differs</a:t>
            </a:r>
          </a:p>
          <a:p>
            <a:pPr>
              <a:buNone/>
            </a:pPr>
            <a:r>
              <a:rPr lang="en-US" dirty="0"/>
              <a:t>f</a:t>
            </a:r>
            <a:r>
              <a:rPr lang="en-US" dirty="0" smtClean="0"/>
              <a:t>rom the </a:t>
            </a:r>
          </a:p>
          <a:p>
            <a:pPr>
              <a:buNone/>
            </a:pPr>
            <a:r>
              <a:rPr lang="en-US" dirty="0"/>
              <a:t>p</a:t>
            </a:r>
            <a:r>
              <a:rPr lang="en-US" dirty="0" smtClean="0"/>
              <a:t>revious in </a:t>
            </a:r>
          </a:p>
          <a:p>
            <a:pPr>
              <a:buNone/>
            </a:pPr>
            <a:r>
              <a:rPr lang="en-US" dirty="0"/>
              <a:t>t</a:t>
            </a:r>
            <a:r>
              <a:rPr lang="en-US" dirty="0" smtClean="0"/>
              <a:t>erms of one</a:t>
            </a:r>
          </a:p>
          <a:p>
            <a:pPr>
              <a:buNone/>
            </a:pPr>
            <a:r>
              <a:rPr lang="en-US" dirty="0"/>
              <a:t>s</a:t>
            </a:r>
            <a:r>
              <a:rPr lang="en-US" dirty="0" smtClean="0"/>
              <a:t>ingle bit.</a:t>
            </a:r>
            <a:endParaRPr lang="en-US" dirty="0"/>
          </a:p>
        </p:txBody>
      </p:sp>
      <p:graphicFrame>
        <p:nvGraphicFramePr>
          <p:cNvPr id="4" name="Table 3"/>
          <p:cNvGraphicFramePr>
            <a:graphicFrameLocks noGrp="1"/>
          </p:cNvGraphicFramePr>
          <p:nvPr/>
        </p:nvGraphicFramePr>
        <p:xfrm>
          <a:off x="2895600" y="76195"/>
          <a:ext cx="5715000" cy="6629405"/>
        </p:xfrm>
        <a:graphic>
          <a:graphicData uri="http://schemas.openxmlformats.org/drawingml/2006/table">
            <a:tbl>
              <a:tblPr firstRow="1" bandRow="1">
                <a:tableStyleId>{5C22544A-7EE6-4342-B048-85BDC9FD1C3A}</a:tableStyleId>
              </a:tblPr>
              <a:tblGrid>
                <a:gridCol w="1752600"/>
                <a:gridCol w="2133600"/>
                <a:gridCol w="1828800"/>
              </a:tblGrid>
              <a:tr h="389965">
                <a:tc>
                  <a:txBody>
                    <a:bodyPr/>
                    <a:lstStyle/>
                    <a:p>
                      <a:pPr algn="ctr"/>
                      <a:r>
                        <a:rPr lang="en-US" dirty="0" smtClean="0"/>
                        <a:t>DECIMAL</a:t>
                      </a:r>
                      <a:endParaRPr lang="en-US" dirty="0"/>
                    </a:p>
                  </a:txBody>
                  <a:tcPr/>
                </a:tc>
                <a:tc>
                  <a:txBody>
                    <a:bodyPr/>
                    <a:lstStyle/>
                    <a:p>
                      <a:pPr algn="ctr"/>
                      <a:r>
                        <a:rPr lang="en-US" dirty="0" smtClean="0"/>
                        <a:t>BINARY</a:t>
                      </a:r>
                      <a:endParaRPr lang="en-US" dirty="0"/>
                    </a:p>
                  </a:txBody>
                  <a:tcPr/>
                </a:tc>
                <a:tc>
                  <a:txBody>
                    <a:bodyPr/>
                    <a:lstStyle/>
                    <a:p>
                      <a:pPr algn="ctr"/>
                      <a:r>
                        <a:rPr lang="en-US" dirty="0" smtClean="0"/>
                        <a:t>GRAY</a:t>
                      </a:r>
                      <a:endParaRPr lang="en-US" dirty="0"/>
                    </a:p>
                  </a:txBody>
                  <a:tcPr/>
                </a:tc>
              </a:tr>
              <a:tr h="389965">
                <a:tc>
                  <a:txBody>
                    <a:bodyPr/>
                    <a:lstStyle/>
                    <a:p>
                      <a:pPr algn="ctr"/>
                      <a:r>
                        <a:rPr lang="en-US" dirty="0" smtClean="0"/>
                        <a:t>0</a:t>
                      </a:r>
                      <a:endParaRPr lang="en-US" dirty="0"/>
                    </a:p>
                  </a:txBody>
                  <a:tcPr/>
                </a:tc>
                <a:tc>
                  <a:txBody>
                    <a:bodyPr/>
                    <a:lstStyle/>
                    <a:p>
                      <a:pPr algn="ctr"/>
                      <a:r>
                        <a:rPr lang="en-US" dirty="0" smtClean="0"/>
                        <a:t>0000</a:t>
                      </a:r>
                      <a:endParaRPr lang="en-US" dirty="0"/>
                    </a:p>
                  </a:txBody>
                  <a:tcPr/>
                </a:tc>
                <a:tc>
                  <a:txBody>
                    <a:bodyPr/>
                    <a:lstStyle/>
                    <a:p>
                      <a:pPr algn="ctr"/>
                      <a:r>
                        <a:rPr lang="en-US" dirty="0" smtClean="0"/>
                        <a:t>0000</a:t>
                      </a:r>
                      <a:endParaRPr lang="en-US" dirty="0"/>
                    </a:p>
                  </a:txBody>
                  <a:tcPr/>
                </a:tc>
              </a:tr>
              <a:tr h="389965">
                <a:tc>
                  <a:txBody>
                    <a:bodyPr/>
                    <a:lstStyle/>
                    <a:p>
                      <a:pPr algn="ctr"/>
                      <a:r>
                        <a:rPr lang="en-US" dirty="0" smtClean="0"/>
                        <a:t>1</a:t>
                      </a:r>
                      <a:endParaRPr lang="en-US" dirty="0"/>
                    </a:p>
                  </a:txBody>
                  <a:tcPr/>
                </a:tc>
                <a:tc>
                  <a:txBody>
                    <a:bodyPr/>
                    <a:lstStyle/>
                    <a:p>
                      <a:pPr algn="ctr"/>
                      <a:r>
                        <a:rPr lang="en-US" dirty="0" smtClean="0"/>
                        <a:t>0001</a:t>
                      </a:r>
                      <a:endParaRPr lang="en-US" dirty="0"/>
                    </a:p>
                  </a:txBody>
                  <a:tcPr/>
                </a:tc>
                <a:tc>
                  <a:txBody>
                    <a:bodyPr/>
                    <a:lstStyle/>
                    <a:p>
                      <a:pPr algn="ctr"/>
                      <a:r>
                        <a:rPr lang="en-US" dirty="0" smtClean="0"/>
                        <a:t>0001</a:t>
                      </a:r>
                      <a:endParaRPr lang="en-US" dirty="0"/>
                    </a:p>
                  </a:txBody>
                  <a:tcPr/>
                </a:tc>
              </a:tr>
              <a:tr h="389965">
                <a:tc>
                  <a:txBody>
                    <a:bodyPr/>
                    <a:lstStyle/>
                    <a:p>
                      <a:pPr algn="ctr"/>
                      <a:r>
                        <a:rPr lang="en-US" dirty="0" smtClean="0"/>
                        <a:t>2</a:t>
                      </a:r>
                      <a:endParaRPr lang="en-US" dirty="0"/>
                    </a:p>
                  </a:txBody>
                  <a:tcPr/>
                </a:tc>
                <a:tc>
                  <a:txBody>
                    <a:bodyPr/>
                    <a:lstStyle/>
                    <a:p>
                      <a:pPr algn="ctr"/>
                      <a:r>
                        <a:rPr lang="en-US" dirty="0" smtClean="0"/>
                        <a:t>0010</a:t>
                      </a:r>
                      <a:endParaRPr lang="en-US" dirty="0"/>
                    </a:p>
                  </a:txBody>
                  <a:tcPr/>
                </a:tc>
                <a:tc>
                  <a:txBody>
                    <a:bodyPr/>
                    <a:lstStyle/>
                    <a:p>
                      <a:pPr algn="ctr"/>
                      <a:r>
                        <a:rPr lang="en-US" dirty="0" smtClean="0"/>
                        <a:t>0011</a:t>
                      </a:r>
                      <a:endParaRPr lang="en-US" dirty="0"/>
                    </a:p>
                  </a:txBody>
                  <a:tcPr/>
                </a:tc>
              </a:tr>
              <a:tr h="389965">
                <a:tc>
                  <a:txBody>
                    <a:bodyPr/>
                    <a:lstStyle/>
                    <a:p>
                      <a:pPr algn="ctr"/>
                      <a:r>
                        <a:rPr lang="en-US" dirty="0" smtClean="0"/>
                        <a:t>3</a:t>
                      </a:r>
                      <a:endParaRPr lang="en-US" dirty="0"/>
                    </a:p>
                  </a:txBody>
                  <a:tcPr/>
                </a:tc>
                <a:tc>
                  <a:txBody>
                    <a:bodyPr/>
                    <a:lstStyle/>
                    <a:p>
                      <a:pPr algn="ctr"/>
                      <a:r>
                        <a:rPr lang="en-US" dirty="0" smtClean="0"/>
                        <a:t>0011</a:t>
                      </a:r>
                      <a:endParaRPr lang="en-US" dirty="0"/>
                    </a:p>
                  </a:txBody>
                  <a:tcPr/>
                </a:tc>
                <a:tc>
                  <a:txBody>
                    <a:bodyPr/>
                    <a:lstStyle/>
                    <a:p>
                      <a:pPr algn="ctr"/>
                      <a:r>
                        <a:rPr lang="en-US" dirty="0" smtClean="0"/>
                        <a:t>0010</a:t>
                      </a:r>
                      <a:endParaRPr lang="en-US" dirty="0"/>
                    </a:p>
                  </a:txBody>
                  <a:tcPr/>
                </a:tc>
              </a:tr>
              <a:tr h="389965">
                <a:tc>
                  <a:txBody>
                    <a:bodyPr/>
                    <a:lstStyle/>
                    <a:p>
                      <a:pPr algn="ctr"/>
                      <a:r>
                        <a:rPr lang="en-US" dirty="0" smtClean="0"/>
                        <a:t>4</a:t>
                      </a:r>
                      <a:endParaRPr lang="en-US" dirty="0"/>
                    </a:p>
                  </a:txBody>
                  <a:tcPr/>
                </a:tc>
                <a:tc>
                  <a:txBody>
                    <a:bodyPr/>
                    <a:lstStyle/>
                    <a:p>
                      <a:pPr algn="ctr"/>
                      <a:r>
                        <a:rPr lang="en-US" dirty="0" smtClean="0"/>
                        <a:t>0100</a:t>
                      </a:r>
                      <a:endParaRPr lang="en-US" dirty="0"/>
                    </a:p>
                  </a:txBody>
                  <a:tcPr/>
                </a:tc>
                <a:tc>
                  <a:txBody>
                    <a:bodyPr/>
                    <a:lstStyle/>
                    <a:p>
                      <a:pPr algn="ctr"/>
                      <a:r>
                        <a:rPr lang="en-US" dirty="0" smtClean="0"/>
                        <a:t>0110</a:t>
                      </a:r>
                      <a:endParaRPr lang="en-US" dirty="0"/>
                    </a:p>
                  </a:txBody>
                  <a:tcPr/>
                </a:tc>
              </a:tr>
              <a:tr h="389965">
                <a:tc>
                  <a:txBody>
                    <a:bodyPr/>
                    <a:lstStyle/>
                    <a:p>
                      <a:pPr algn="ctr"/>
                      <a:r>
                        <a:rPr lang="en-US" dirty="0" smtClean="0"/>
                        <a:t>5</a:t>
                      </a:r>
                      <a:endParaRPr lang="en-US" dirty="0"/>
                    </a:p>
                  </a:txBody>
                  <a:tcPr/>
                </a:tc>
                <a:tc>
                  <a:txBody>
                    <a:bodyPr/>
                    <a:lstStyle/>
                    <a:p>
                      <a:pPr algn="ctr"/>
                      <a:r>
                        <a:rPr lang="en-US" dirty="0" smtClean="0"/>
                        <a:t>0101</a:t>
                      </a:r>
                      <a:endParaRPr lang="en-US" dirty="0"/>
                    </a:p>
                  </a:txBody>
                  <a:tcPr/>
                </a:tc>
                <a:tc>
                  <a:txBody>
                    <a:bodyPr/>
                    <a:lstStyle/>
                    <a:p>
                      <a:pPr algn="ctr"/>
                      <a:r>
                        <a:rPr lang="en-US" dirty="0" smtClean="0"/>
                        <a:t>0111</a:t>
                      </a:r>
                      <a:endParaRPr lang="en-US" dirty="0"/>
                    </a:p>
                  </a:txBody>
                  <a:tcPr/>
                </a:tc>
              </a:tr>
              <a:tr h="389965">
                <a:tc>
                  <a:txBody>
                    <a:bodyPr/>
                    <a:lstStyle/>
                    <a:p>
                      <a:pPr algn="ctr"/>
                      <a:r>
                        <a:rPr lang="en-US" dirty="0" smtClean="0"/>
                        <a:t>6</a:t>
                      </a:r>
                      <a:endParaRPr lang="en-US" dirty="0"/>
                    </a:p>
                  </a:txBody>
                  <a:tcPr/>
                </a:tc>
                <a:tc>
                  <a:txBody>
                    <a:bodyPr/>
                    <a:lstStyle/>
                    <a:p>
                      <a:pPr algn="ctr"/>
                      <a:r>
                        <a:rPr lang="en-US" dirty="0" smtClean="0"/>
                        <a:t>0110</a:t>
                      </a:r>
                      <a:endParaRPr lang="en-US" dirty="0"/>
                    </a:p>
                  </a:txBody>
                  <a:tcPr/>
                </a:tc>
                <a:tc>
                  <a:txBody>
                    <a:bodyPr/>
                    <a:lstStyle/>
                    <a:p>
                      <a:pPr algn="ctr"/>
                      <a:r>
                        <a:rPr lang="en-US" dirty="0" smtClean="0"/>
                        <a:t>0101</a:t>
                      </a:r>
                      <a:endParaRPr lang="en-US" dirty="0"/>
                    </a:p>
                  </a:txBody>
                  <a:tcPr/>
                </a:tc>
              </a:tr>
              <a:tr h="389965">
                <a:tc>
                  <a:txBody>
                    <a:bodyPr/>
                    <a:lstStyle/>
                    <a:p>
                      <a:pPr algn="ctr"/>
                      <a:r>
                        <a:rPr lang="en-US" dirty="0" smtClean="0"/>
                        <a:t>7</a:t>
                      </a:r>
                      <a:endParaRPr lang="en-US" dirty="0"/>
                    </a:p>
                  </a:txBody>
                  <a:tcPr/>
                </a:tc>
                <a:tc>
                  <a:txBody>
                    <a:bodyPr/>
                    <a:lstStyle/>
                    <a:p>
                      <a:pPr algn="ctr"/>
                      <a:r>
                        <a:rPr lang="en-US" dirty="0" smtClean="0"/>
                        <a:t>0111</a:t>
                      </a:r>
                      <a:endParaRPr lang="en-US" dirty="0"/>
                    </a:p>
                  </a:txBody>
                  <a:tcPr/>
                </a:tc>
                <a:tc>
                  <a:txBody>
                    <a:bodyPr/>
                    <a:lstStyle/>
                    <a:p>
                      <a:pPr algn="ctr"/>
                      <a:r>
                        <a:rPr lang="en-US" dirty="0" smtClean="0"/>
                        <a:t>0100</a:t>
                      </a:r>
                      <a:endParaRPr lang="en-US" dirty="0"/>
                    </a:p>
                  </a:txBody>
                  <a:tcPr/>
                </a:tc>
              </a:tr>
              <a:tr h="389965">
                <a:tc>
                  <a:txBody>
                    <a:bodyPr/>
                    <a:lstStyle/>
                    <a:p>
                      <a:pPr algn="ctr"/>
                      <a:r>
                        <a:rPr lang="en-US" dirty="0" smtClean="0"/>
                        <a:t>8</a:t>
                      </a:r>
                      <a:endParaRPr lang="en-US" dirty="0"/>
                    </a:p>
                  </a:txBody>
                  <a:tcPr/>
                </a:tc>
                <a:tc>
                  <a:txBody>
                    <a:bodyPr/>
                    <a:lstStyle/>
                    <a:p>
                      <a:pPr algn="ctr"/>
                      <a:r>
                        <a:rPr lang="en-US" dirty="0" smtClean="0"/>
                        <a:t>1000</a:t>
                      </a:r>
                      <a:endParaRPr lang="en-US" dirty="0"/>
                    </a:p>
                  </a:txBody>
                  <a:tcPr/>
                </a:tc>
                <a:tc>
                  <a:txBody>
                    <a:bodyPr/>
                    <a:lstStyle/>
                    <a:p>
                      <a:pPr algn="ctr"/>
                      <a:r>
                        <a:rPr lang="en-US" dirty="0" smtClean="0"/>
                        <a:t>1100</a:t>
                      </a:r>
                      <a:endParaRPr lang="en-US" dirty="0"/>
                    </a:p>
                  </a:txBody>
                  <a:tcPr/>
                </a:tc>
              </a:tr>
              <a:tr h="389965">
                <a:tc>
                  <a:txBody>
                    <a:bodyPr/>
                    <a:lstStyle/>
                    <a:p>
                      <a:pPr algn="ctr"/>
                      <a:r>
                        <a:rPr lang="en-US" dirty="0" smtClean="0"/>
                        <a:t>9</a:t>
                      </a:r>
                      <a:endParaRPr lang="en-US" dirty="0"/>
                    </a:p>
                  </a:txBody>
                  <a:tcPr/>
                </a:tc>
                <a:tc>
                  <a:txBody>
                    <a:bodyPr/>
                    <a:lstStyle/>
                    <a:p>
                      <a:pPr algn="ctr"/>
                      <a:r>
                        <a:rPr lang="en-US" dirty="0" smtClean="0"/>
                        <a:t>1001</a:t>
                      </a:r>
                      <a:endParaRPr lang="en-US" dirty="0"/>
                    </a:p>
                  </a:txBody>
                  <a:tcPr/>
                </a:tc>
                <a:tc>
                  <a:txBody>
                    <a:bodyPr/>
                    <a:lstStyle/>
                    <a:p>
                      <a:pPr algn="ctr"/>
                      <a:r>
                        <a:rPr lang="en-US" dirty="0" smtClean="0"/>
                        <a:t>1101</a:t>
                      </a:r>
                      <a:endParaRPr lang="en-US" dirty="0"/>
                    </a:p>
                  </a:txBody>
                  <a:tcPr/>
                </a:tc>
              </a:tr>
              <a:tr h="389965">
                <a:tc>
                  <a:txBody>
                    <a:bodyPr/>
                    <a:lstStyle/>
                    <a:p>
                      <a:pPr algn="ctr"/>
                      <a:r>
                        <a:rPr lang="en-US" dirty="0" smtClean="0"/>
                        <a:t>10</a:t>
                      </a:r>
                      <a:endParaRPr lang="en-US" dirty="0"/>
                    </a:p>
                  </a:txBody>
                  <a:tcPr/>
                </a:tc>
                <a:tc>
                  <a:txBody>
                    <a:bodyPr/>
                    <a:lstStyle/>
                    <a:p>
                      <a:pPr algn="ctr"/>
                      <a:r>
                        <a:rPr lang="en-US" dirty="0" smtClean="0"/>
                        <a:t>1010</a:t>
                      </a:r>
                      <a:endParaRPr lang="en-US" dirty="0"/>
                    </a:p>
                  </a:txBody>
                  <a:tcPr/>
                </a:tc>
                <a:tc>
                  <a:txBody>
                    <a:bodyPr/>
                    <a:lstStyle/>
                    <a:p>
                      <a:pPr algn="ctr"/>
                      <a:r>
                        <a:rPr lang="en-US" dirty="0" smtClean="0"/>
                        <a:t>1111</a:t>
                      </a:r>
                      <a:endParaRPr lang="en-US" dirty="0"/>
                    </a:p>
                  </a:txBody>
                  <a:tcPr/>
                </a:tc>
              </a:tr>
              <a:tr h="389965">
                <a:tc>
                  <a:txBody>
                    <a:bodyPr/>
                    <a:lstStyle/>
                    <a:p>
                      <a:pPr algn="ctr"/>
                      <a:r>
                        <a:rPr lang="en-US" dirty="0" smtClean="0"/>
                        <a:t>11</a:t>
                      </a:r>
                      <a:endParaRPr lang="en-US" dirty="0"/>
                    </a:p>
                  </a:txBody>
                  <a:tcPr/>
                </a:tc>
                <a:tc>
                  <a:txBody>
                    <a:bodyPr/>
                    <a:lstStyle/>
                    <a:p>
                      <a:pPr algn="ctr"/>
                      <a:r>
                        <a:rPr lang="en-US" dirty="0" smtClean="0"/>
                        <a:t>1011</a:t>
                      </a:r>
                      <a:endParaRPr lang="en-US" dirty="0"/>
                    </a:p>
                  </a:txBody>
                  <a:tcPr/>
                </a:tc>
                <a:tc>
                  <a:txBody>
                    <a:bodyPr/>
                    <a:lstStyle/>
                    <a:p>
                      <a:pPr algn="ctr"/>
                      <a:r>
                        <a:rPr lang="en-US" dirty="0" smtClean="0"/>
                        <a:t>1110</a:t>
                      </a:r>
                      <a:endParaRPr lang="en-US" dirty="0"/>
                    </a:p>
                  </a:txBody>
                  <a:tcPr/>
                </a:tc>
              </a:tr>
              <a:tr h="389965">
                <a:tc>
                  <a:txBody>
                    <a:bodyPr/>
                    <a:lstStyle/>
                    <a:p>
                      <a:pPr algn="ctr"/>
                      <a:r>
                        <a:rPr lang="en-US" dirty="0" smtClean="0"/>
                        <a:t>12</a:t>
                      </a:r>
                      <a:endParaRPr lang="en-US" dirty="0"/>
                    </a:p>
                  </a:txBody>
                  <a:tcPr/>
                </a:tc>
                <a:tc>
                  <a:txBody>
                    <a:bodyPr/>
                    <a:lstStyle/>
                    <a:p>
                      <a:pPr algn="ctr"/>
                      <a:r>
                        <a:rPr lang="en-US" dirty="0" smtClean="0"/>
                        <a:t>1100</a:t>
                      </a:r>
                      <a:endParaRPr lang="en-US" dirty="0"/>
                    </a:p>
                  </a:txBody>
                  <a:tcPr/>
                </a:tc>
                <a:tc>
                  <a:txBody>
                    <a:bodyPr/>
                    <a:lstStyle/>
                    <a:p>
                      <a:pPr algn="ctr"/>
                      <a:r>
                        <a:rPr lang="en-US" dirty="0" smtClean="0"/>
                        <a:t>1010</a:t>
                      </a:r>
                      <a:endParaRPr lang="en-US" dirty="0"/>
                    </a:p>
                  </a:txBody>
                  <a:tcPr/>
                </a:tc>
              </a:tr>
              <a:tr h="389965">
                <a:tc>
                  <a:txBody>
                    <a:bodyPr/>
                    <a:lstStyle/>
                    <a:p>
                      <a:pPr algn="ctr"/>
                      <a:r>
                        <a:rPr lang="en-US" dirty="0" smtClean="0"/>
                        <a:t>13</a:t>
                      </a:r>
                      <a:endParaRPr lang="en-US" dirty="0"/>
                    </a:p>
                  </a:txBody>
                  <a:tcPr/>
                </a:tc>
                <a:tc>
                  <a:txBody>
                    <a:bodyPr/>
                    <a:lstStyle/>
                    <a:p>
                      <a:pPr algn="ctr"/>
                      <a:r>
                        <a:rPr lang="en-US" dirty="0" smtClean="0"/>
                        <a:t>1101</a:t>
                      </a:r>
                      <a:endParaRPr lang="en-US" dirty="0"/>
                    </a:p>
                  </a:txBody>
                  <a:tcPr/>
                </a:tc>
                <a:tc>
                  <a:txBody>
                    <a:bodyPr/>
                    <a:lstStyle/>
                    <a:p>
                      <a:pPr algn="ctr"/>
                      <a:r>
                        <a:rPr lang="en-US" dirty="0" smtClean="0"/>
                        <a:t>1011</a:t>
                      </a:r>
                      <a:endParaRPr lang="en-US" dirty="0"/>
                    </a:p>
                  </a:txBody>
                  <a:tcPr/>
                </a:tc>
              </a:tr>
              <a:tr h="389965">
                <a:tc>
                  <a:txBody>
                    <a:bodyPr/>
                    <a:lstStyle/>
                    <a:p>
                      <a:pPr algn="ctr"/>
                      <a:r>
                        <a:rPr lang="en-US" dirty="0" smtClean="0"/>
                        <a:t>14</a:t>
                      </a:r>
                      <a:endParaRPr lang="en-US" dirty="0"/>
                    </a:p>
                  </a:txBody>
                  <a:tcPr/>
                </a:tc>
                <a:tc>
                  <a:txBody>
                    <a:bodyPr/>
                    <a:lstStyle/>
                    <a:p>
                      <a:pPr algn="ctr"/>
                      <a:r>
                        <a:rPr lang="en-US" dirty="0" smtClean="0"/>
                        <a:t>1110</a:t>
                      </a:r>
                      <a:endParaRPr lang="en-US" dirty="0"/>
                    </a:p>
                  </a:txBody>
                  <a:tcPr/>
                </a:tc>
                <a:tc>
                  <a:txBody>
                    <a:bodyPr/>
                    <a:lstStyle/>
                    <a:p>
                      <a:pPr algn="ctr"/>
                      <a:r>
                        <a:rPr lang="en-US" dirty="0" smtClean="0"/>
                        <a:t>1001</a:t>
                      </a:r>
                      <a:endParaRPr lang="en-US" dirty="0"/>
                    </a:p>
                  </a:txBody>
                  <a:tcPr/>
                </a:tc>
              </a:tr>
              <a:tr h="389965">
                <a:tc>
                  <a:txBody>
                    <a:bodyPr/>
                    <a:lstStyle/>
                    <a:p>
                      <a:pPr algn="ctr"/>
                      <a:r>
                        <a:rPr lang="en-US" dirty="0" smtClean="0"/>
                        <a:t>15</a:t>
                      </a:r>
                      <a:endParaRPr lang="en-US" dirty="0"/>
                    </a:p>
                  </a:txBody>
                  <a:tcPr/>
                </a:tc>
                <a:tc>
                  <a:txBody>
                    <a:bodyPr/>
                    <a:lstStyle/>
                    <a:p>
                      <a:pPr algn="ctr"/>
                      <a:r>
                        <a:rPr lang="en-US" dirty="0" smtClean="0"/>
                        <a:t>1111</a:t>
                      </a:r>
                      <a:endParaRPr lang="en-US" dirty="0"/>
                    </a:p>
                  </a:txBody>
                  <a:tcPr/>
                </a:tc>
                <a:tc>
                  <a:txBody>
                    <a:bodyPr/>
                    <a:lstStyle/>
                    <a:p>
                      <a:pPr algn="ctr"/>
                      <a:r>
                        <a:rPr lang="en-US" dirty="0" smtClean="0"/>
                        <a:t>1000</a:t>
                      </a:r>
                      <a:endParaRPr lang="en-US" dirty="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b="1" u="sng" dirty="0" smtClean="0">
                <a:solidFill>
                  <a:schemeClr val="tx2">
                    <a:lumMod val="60000"/>
                    <a:lumOff val="40000"/>
                  </a:schemeClr>
                </a:solidFill>
              </a:rPr>
              <a:t>1.12 ALPHANUMERIC CODES</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762000"/>
            <a:ext cx="9144000" cy="6096000"/>
          </a:xfrm>
        </p:spPr>
        <p:txBody>
          <a:bodyPr/>
          <a:lstStyle/>
          <a:p>
            <a:pPr marL="514350" indent="-514350">
              <a:buAutoNum type="arabicPeriod"/>
            </a:pPr>
            <a:r>
              <a:rPr lang="en-US" dirty="0" smtClean="0"/>
              <a:t>ASCII CODE (KEY)- introduced in 1963 an widely used in computers. Its 7 bit code thus provide 2^7=128 bit patterns.</a:t>
            </a:r>
          </a:p>
          <a:p>
            <a:pPr marL="514350" indent="-51435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6146" name="Picture 2" descr="C:\Users\ABC\Downloads\SHAREit\iPhone9,4\photo\IMG_0749.JPG"/>
          <p:cNvPicPr>
            <a:picLocks noChangeAspect="1" noChangeArrowheads="1"/>
          </p:cNvPicPr>
          <p:nvPr/>
        </p:nvPicPr>
        <p:blipFill>
          <a:blip r:embed="rId2" cstate="print">
            <a:lum bright="20000"/>
          </a:blip>
          <a:srcRect l="6880" t="9091" r="11706" b="20202"/>
          <a:stretch>
            <a:fillRect/>
          </a:stretch>
        </p:blipFill>
        <p:spPr bwMode="auto">
          <a:xfrm>
            <a:off x="228600" y="304800"/>
            <a:ext cx="8534400" cy="6248399"/>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750.JPG"/>
          <p:cNvPicPr>
            <a:picLocks noGrp="1" noChangeAspect="1"/>
          </p:cNvPicPr>
          <p:nvPr>
            <p:ph idx="1"/>
          </p:nvPr>
        </p:nvPicPr>
        <p:blipFill>
          <a:blip r:embed="rId2" cstate="print"/>
          <a:srcRect l="5805" t="13469" r="8330" b="2350"/>
          <a:stretch>
            <a:fillRect/>
          </a:stretch>
        </p:blipFill>
        <p:spPr>
          <a:xfrm>
            <a:off x="381000" y="457200"/>
            <a:ext cx="8458200" cy="6051176"/>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7613" t="27083" r="51391" b="27083"/>
          <a:stretch>
            <a:fillRect/>
          </a:stretch>
        </p:blipFill>
        <p:spPr bwMode="auto">
          <a:xfrm>
            <a:off x="228600" y="533400"/>
            <a:ext cx="8610600" cy="5412377"/>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b="1" u="sng" dirty="0" smtClean="0">
                <a:solidFill>
                  <a:schemeClr val="tx2">
                    <a:lumMod val="60000"/>
                    <a:lumOff val="40000"/>
                  </a:schemeClr>
                </a:solidFill>
              </a:rPr>
              <a:t>1.12.2 EBCDIC</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762000"/>
            <a:ext cx="9144000" cy="6096000"/>
          </a:xfrm>
        </p:spPr>
        <p:txBody>
          <a:bodyPr/>
          <a:lstStyle/>
          <a:p>
            <a:r>
              <a:rPr lang="en-US" dirty="0" smtClean="0"/>
              <a:t>This character code was developed by IBM.</a:t>
            </a:r>
          </a:p>
          <a:p>
            <a:r>
              <a:rPr lang="en-US" dirty="0" smtClean="0"/>
              <a:t>Extended Binary Coded Decimal Interchange code.</a:t>
            </a:r>
          </a:p>
          <a:p>
            <a:r>
              <a:rPr lang="en-US" dirty="0" smtClean="0"/>
              <a:t>8 bits code thus 2^8=256 character set. Similar to ASCII.9</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17570" t="17708" r="32650" b="10417"/>
          <a:stretch>
            <a:fillRect/>
          </a:stretch>
        </p:blipFill>
        <p:spPr bwMode="auto">
          <a:xfrm>
            <a:off x="609600" y="228600"/>
            <a:ext cx="8077200" cy="6556786"/>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b="1" u="sng" dirty="0" smtClean="0">
                <a:solidFill>
                  <a:srgbClr val="FF0000"/>
                </a:solidFill>
              </a:rPr>
              <a:t>1.9 CODES</a:t>
            </a:r>
            <a:endParaRPr lang="en-US" b="1" u="sng" dirty="0">
              <a:solidFill>
                <a:srgbClr val="FF0000"/>
              </a:solidFill>
            </a:endParaRPr>
          </a:p>
        </p:txBody>
      </p:sp>
      <p:sp>
        <p:nvSpPr>
          <p:cNvPr id="3" name="Content Placeholder 2"/>
          <p:cNvSpPr>
            <a:spLocks noGrp="1"/>
          </p:cNvSpPr>
          <p:nvPr>
            <p:ph idx="1"/>
          </p:nvPr>
        </p:nvSpPr>
        <p:spPr>
          <a:xfrm>
            <a:off x="0" y="685800"/>
            <a:ext cx="9144000" cy="6172200"/>
          </a:xfrm>
        </p:spPr>
        <p:txBody>
          <a:bodyPr/>
          <a:lstStyle/>
          <a:p>
            <a:endParaRPr lang="en-US" dirty="0" smtClean="0"/>
          </a:p>
          <a:p>
            <a:r>
              <a:rPr lang="en-US" dirty="0" smtClean="0"/>
              <a:t>When numbers, letters or words are represented by a special group of symbols (we call it encoding /encoded), the group of symbols is called a code.</a:t>
            </a:r>
          </a:p>
          <a:p>
            <a:pPr>
              <a:buNone/>
            </a:pPr>
            <a:endParaRPr lang="en-US" dirty="0" smtClean="0"/>
          </a:p>
          <a:p>
            <a:r>
              <a:rPr lang="en-US" dirty="0" smtClean="0"/>
              <a:t>Coded messages keeps your info secret.</a:t>
            </a:r>
          </a:p>
          <a:p>
            <a:pPr>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b="1" u="sng" dirty="0" smtClean="0">
                <a:solidFill>
                  <a:schemeClr val="tx2">
                    <a:lumMod val="60000"/>
                    <a:lumOff val="40000"/>
                  </a:schemeClr>
                </a:solidFill>
              </a:rPr>
              <a:t>1.12.3 ISCII CODE</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762000"/>
            <a:ext cx="9144000" cy="6096000"/>
          </a:xfrm>
        </p:spPr>
        <p:txBody>
          <a:bodyPr/>
          <a:lstStyle/>
          <a:p>
            <a:r>
              <a:rPr lang="en-US" dirty="0" smtClean="0"/>
              <a:t>Indian Standard Code For Information.</a:t>
            </a:r>
            <a:endParaRPr lang="en-US" dirty="0"/>
          </a:p>
        </p:txBody>
      </p:sp>
      <p:pic>
        <p:nvPicPr>
          <p:cNvPr id="4" name="Picture 3" descr="IMG_0752.JPG"/>
          <p:cNvPicPr>
            <a:picLocks noChangeAspect="1"/>
          </p:cNvPicPr>
          <p:nvPr/>
        </p:nvPicPr>
        <p:blipFill>
          <a:blip r:embed="rId2" cstate="print">
            <a:lum contrast="30000"/>
          </a:blip>
          <a:srcRect l="4167" t="10000" r="3333" b="12222"/>
          <a:stretch>
            <a:fillRect/>
          </a:stretch>
        </p:blipFill>
        <p:spPr>
          <a:xfrm rot="10800000">
            <a:off x="0" y="1219200"/>
            <a:ext cx="9144000" cy="5638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29282" t="37500" r="48463" b="13542"/>
          <a:stretch>
            <a:fillRect/>
          </a:stretch>
        </p:blipFill>
        <p:spPr bwMode="auto">
          <a:xfrm>
            <a:off x="2057400" y="0"/>
            <a:ext cx="5298332" cy="65532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b="1" u="sng" dirty="0" smtClean="0">
                <a:solidFill>
                  <a:srgbClr val="FF0000"/>
                </a:solidFill>
              </a:rPr>
              <a:t>1.12.4 HOLLERITH CODE</a:t>
            </a:r>
            <a:endParaRPr lang="en-US" b="1" u="sng" dirty="0">
              <a:solidFill>
                <a:srgbClr val="FF0000"/>
              </a:solidFill>
            </a:endParaRPr>
          </a:p>
        </p:txBody>
      </p:sp>
      <p:sp>
        <p:nvSpPr>
          <p:cNvPr id="3" name="Content Placeholder 2"/>
          <p:cNvSpPr>
            <a:spLocks noGrp="1"/>
          </p:cNvSpPr>
          <p:nvPr>
            <p:ph idx="1"/>
          </p:nvPr>
        </p:nvSpPr>
        <p:spPr>
          <a:xfrm>
            <a:off x="0" y="685800"/>
            <a:ext cx="9144000" cy="6172200"/>
          </a:xfrm>
        </p:spPr>
        <p:txBody>
          <a:bodyPr/>
          <a:lstStyle/>
          <a:p>
            <a:r>
              <a:rPr lang="en-US" dirty="0" smtClean="0"/>
              <a:t>Presently for storing data floppy, hard disk etc are used.</a:t>
            </a:r>
          </a:p>
          <a:p>
            <a:r>
              <a:rPr lang="en-US" dirty="0" smtClean="0"/>
              <a:t>But before these devices, for storing the data punch card was used.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7028" t="20833" r="20351" b="13542"/>
          <a:stretch>
            <a:fillRect/>
          </a:stretch>
        </p:blipFill>
        <p:spPr bwMode="auto">
          <a:xfrm>
            <a:off x="0" y="838200"/>
            <a:ext cx="8991600" cy="48006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dirty="0" smtClean="0">
                <a:solidFill>
                  <a:srgbClr val="FF0000"/>
                </a:solidFill>
              </a:rPr>
              <a:t>Card has 80 columns, oriented vertically and 12 rows oriented horizontally.</a:t>
            </a:r>
          </a:p>
          <a:p>
            <a:r>
              <a:rPr lang="en-US" dirty="0" smtClean="0">
                <a:solidFill>
                  <a:srgbClr val="FF0000"/>
                </a:solidFill>
              </a:rPr>
              <a:t>The rows are numbered 0 through 9, 11 and 12 and columns are numbered 1-80, each one contains one character.</a:t>
            </a:r>
          </a:p>
          <a:p>
            <a:r>
              <a:rPr lang="en-US" dirty="0" smtClean="0">
                <a:solidFill>
                  <a:srgbClr val="FF0000"/>
                </a:solidFill>
              </a:rPr>
              <a:t>Each character is identified by the rows punch in that column.</a:t>
            </a:r>
          </a:p>
          <a:p>
            <a:r>
              <a:rPr lang="en-US" dirty="0" err="1" smtClean="0">
                <a:solidFill>
                  <a:srgbClr val="FF0000"/>
                </a:solidFill>
              </a:rPr>
              <a:t>Eg</a:t>
            </a:r>
            <a:r>
              <a:rPr lang="en-US" dirty="0" smtClean="0">
                <a:solidFill>
                  <a:srgbClr val="FF0000"/>
                </a:solidFill>
              </a:rPr>
              <a:t>- letter B is 12 – 2 punch </a:t>
            </a:r>
            <a:r>
              <a:rPr lang="en-US" dirty="0" err="1" smtClean="0">
                <a:solidFill>
                  <a:srgbClr val="FF0000"/>
                </a:solidFill>
              </a:rPr>
              <a:t>i.e</a:t>
            </a:r>
            <a:r>
              <a:rPr lang="en-US" dirty="0" smtClean="0">
                <a:solidFill>
                  <a:srgbClr val="FF0000"/>
                </a:solidFill>
              </a:rPr>
              <a:t> punch in 12</a:t>
            </a:r>
            <a:r>
              <a:rPr lang="en-US" baseline="30000" dirty="0" smtClean="0">
                <a:solidFill>
                  <a:srgbClr val="FF0000"/>
                </a:solidFill>
              </a:rPr>
              <a:t>th</a:t>
            </a:r>
            <a:r>
              <a:rPr lang="en-US" dirty="0" smtClean="0">
                <a:solidFill>
                  <a:srgbClr val="FF0000"/>
                </a:solidFill>
              </a:rPr>
              <a:t> row and punch in 2</a:t>
            </a:r>
            <a:r>
              <a:rPr lang="en-US" baseline="30000" dirty="0" smtClean="0">
                <a:solidFill>
                  <a:srgbClr val="FF0000"/>
                </a:solidFill>
              </a:rPr>
              <a:t>nd</a:t>
            </a:r>
            <a:r>
              <a:rPr lang="en-US" dirty="0" smtClean="0">
                <a:solidFill>
                  <a:srgbClr val="FF0000"/>
                </a:solidFill>
              </a:rPr>
              <a:t> row. Hollerith code is BCD code.</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rmAutofit fontScale="90000"/>
          </a:bodyPr>
          <a:lstStyle/>
          <a:p>
            <a:r>
              <a:rPr lang="en-US" b="1" u="sng" dirty="0" smtClean="0">
                <a:solidFill>
                  <a:schemeClr val="tx2">
                    <a:lumMod val="60000"/>
                    <a:lumOff val="40000"/>
                  </a:schemeClr>
                </a:solidFill>
              </a:rPr>
              <a:t>1.12.5 MORSE CODE ( TELEGRAPH CODE)</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838200"/>
            <a:ext cx="9144000" cy="6019800"/>
          </a:xfrm>
        </p:spPr>
        <p:txBody>
          <a:bodyPr/>
          <a:lstStyle/>
          <a:p>
            <a:r>
              <a:rPr lang="en-US" dirty="0" smtClean="0"/>
              <a:t>In olden days </a:t>
            </a:r>
            <a:r>
              <a:rPr lang="en-US" dirty="0" err="1" smtClean="0"/>
              <a:t>morse</a:t>
            </a:r>
            <a:r>
              <a:rPr lang="en-US" dirty="0" smtClean="0"/>
              <a:t> code was of great imp and used in </a:t>
            </a:r>
            <a:r>
              <a:rPr lang="en-US" dirty="0" err="1" smtClean="0"/>
              <a:t>millitary</a:t>
            </a:r>
            <a:r>
              <a:rPr lang="en-US" dirty="0" smtClean="0"/>
              <a:t>.</a:t>
            </a:r>
          </a:p>
          <a:p>
            <a:r>
              <a:rPr lang="en-US" dirty="0" smtClean="0"/>
              <a:t>Developed by Samuel F. B. Morse, the American inventor of Telegraph.</a:t>
            </a:r>
          </a:p>
          <a:p>
            <a:r>
              <a:rPr lang="en-US" dirty="0" smtClean="0"/>
              <a:t>This code uses ‘dashes’ and ‘dots’ to encode each letter.</a:t>
            </a:r>
          </a:p>
          <a:p>
            <a:r>
              <a:rPr lang="en-US" dirty="0" smtClean="0"/>
              <a:t>Shortest code to freq used letters like E, T, A, I, N, M etc.</a:t>
            </a:r>
          </a:p>
          <a:p>
            <a:r>
              <a:rPr lang="en-US" dirty="0" smtClean="0"/>
              <a:t>Two standards. International Morse Code was used for radio </a:t>
            </a:r>
            <a:r>
              <a:rPr lang="en-US" dirty="0" err="1" smtClean="0"/>
              <a:t>tx</a:t>
            </a:r>
            <a:r>
              <a:rPr lang="en-US" dirty="0" smtClean="0"/>
              <a:t>.</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200px-International_Morse_Code.svg.png"/>
          <p:cNvPicPr>
            <a:picLocks noGrp="1" noChangeAspect="1"/>
          </p:cNvPicPr>
          <p:nvPr>
            <p:ph idx="1"/>
          </p:nvPr>
        </p:nvPicPr>
        <p:blipFill>
          <a:blip r:embed="rId2" cstate="print"/>
          <a:stretch>
            <a:fillRect/>
          </a:stretch>
        </p:blipFill>
        <p:spPr>
          <a:xfrm>
            <a:off x="1905000" y="0"/>
            <a:ext cx="5319714" cy="6858000"/>
          </a:xfrm>
        </p:spPr>
      </p:pic>
    </p:spTree>
    <p:extLst>
      <p:ext uri="{BB962C8B-B14F-4D97-AF65-F5344CB8AC3E}">
        <p14:creationId xmlns:p14="http://schemas.microsoft.com/office/powerpoint/2010/main" xmlns="" val="2582108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b="1" u="sng" dirty="0" smtClean="0">
                <a:solidFill>
                  <a:schemeClr val="tx2">
                    <a:lumMod val="60000"/>
                    <a:lumOff val="40000"/>
                  </a:schemeClr>
                </a:solidFill>
              </a:rPr>
              <a:t>1.12.6 TELETYPEWRITER (TTY)</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685800"/>
            <a:ext cx="9144000" cy="6172200"/>
          </a:xfrm>
        </p:spPr>
        <p:txBody>
          <a:bodyPr/>
          <a:lstStyle/>
          <a:p>
            <a:r>
              <a:rPr lang="en-US" dirty="0" smtClean="0"/>
              <a:t>Most widely used </a:t>
            </a:r>
            <a:r>
              <a:rPr lang="en-US" dirty="0" err="1" smtClean="0"/>
              <a:t>i</a:t>
            </a:r>
            <a:r>
              <a:rPr lang="en-US" dirty="0" smtClean="0"/>
              <a:t>/p-o/p unit for large time shared computers, minicomputers and microcomputer.</a:t>
            </a:r>
          </a:p>
          <a:p>
            <a:r>
              <a:rPr lang="en-US" dirty="0" smtClean="0"/>
              <a:t>TTY has keyboard for entering data &amp; program. It has printing mechanism to get </a:t>
            </a:r>
            <a:r>
              <a:rPr lang="en-US" dirty="0" err="1" smtClean="0"/>
              <a:t>ans</a:t>
            </a:r>
            <a:r>
              <a:rPr lang="en-US" dirty="0" smtClean="0"/>
              <a:t> out of comp.</a:t>
            </a:r>
          </a:p>
          <a:p>
            <a:r>
              <a:rPr lang="en-US" dirty="0" smtClean="0"/>
              <a:t>Equipped with paper tape punch to record </a:t>
            </a:r>
            <a:r>
              <a:rPr lang="en-US" dirty="0" err="1" smtClean="0"/>
              <a:t>i</a:t>
            </a:r>
            <a:r>
              <a:rPr lang="en-US" dirty="0" smtClean="0"/>
              <a:t>/p &amp; o/p on paper tape.</a:t>
            </a:r>
          </a:p>
          <a:p>
            <a:r>
              <a:rPr lang="en-US" dirty="0" smtClean="0"/>
              <a:t>It is 5 bit code. Used in Telex s/m.</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17570" t="20833" r="32650" b="11458"/>
          <a:stretch>
            <a:fillRect/>
          </a:stretch>
        </p:blipFill>
        <p:spPr bwMode="auto">
          <a:xfrm>
            <a:off x="609600" y="381000"/>
            <a:ext cx="7772400" cy="59436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b="1" u="sng" dirty="0" smtClean="0">
                <a:solidFill>
                  <a:schemeClr val="tx2">
                    <a:lumMod val="60000"/>
                    <a:lumOff val="40000"/>
                  </a:schemeClr>
                </a:solidFill>
              </a:rPr>
              <a:t>1.13 ERROR DETECTING &amp; CORRECTING CODE-</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1219200"/>
            <a:ext cx="9144000" cy="5638800"/>
          </a:xfrm>
        </p:spPr>
        <p:txBody>
          <a:bodyPr/>
          <a:lstStyle/>
          <a:p>
            <a:r>
              <a:rPr lang="en-US" dirty="0" smtClean="0"/>
              <a:t>Movement of binary data-</a:t>
            </a:r>
          </a:p>
          <a:p>
            <a:pPr>
              <a:buNone/>
            </a:pPr>
            <a:r>
              <a:rPr lang="en-US" dirty="0" smtClean="0"/>
              <a:t>1. Communication b/w comp.</a:t>
            </a:r>
          </a:p>
          <a:p>
            <a:pPr>
              <a:buNone/>
            </a:pPr>
            <a:r>
              <a:rPr lang="en-US" dirty="0" smtClean="0"/>
              <a:t>2.Storage and retrieval of data from floppy, hard disk, tape etc.</a:t>
            </a:r>
          </a:p>
          <a:p>
            <a:r>
              <a:rPr lang="en-US" dirty="0" smtClean="0"/>
              <a:t>We pass data/info from </a:t>
            </a:r>
            <a:r>
              <a:rPr lang="en-US" dirty="0" err="1" smtClean="0"/>
              <a:t>tx-rx</a:t>
            </a:r>
            <a:r>
              <a:rPr lang="en-US" dirty="0" smtClean="0"/>
              <a:t>. We expect that the data accepted by </a:t>
            </a:r>
            <a:r>
              <a:rPr lang="en-US" dirty="0" err="1" smtClean="0"/>
              <a:t>rx</a:t>
            </a:r>
            <a:r>
              <a:rPr lang="en-US" dirty="0" smtClean="0"/>
              <a:t> should be identical/similar to that of send by </a:t>
            </a:r>
            <a:r>
              <a:rPr lang="en-US" dirty="0" err="1" smtClean="0"/>
              <a:t>tx</a:t>
            </a:r>
            <a:r>
              <a:rPr lang="en-US" dirty="0" smtClean="0"/>
              <a:t>.</a:t>
            </a:r>
          </a:p>
          <a:p>
            <a:r>
              <a:rPr lang="en-US" dirty="0" smtClean="0"/>
              <a:t>But ideal condition is not achieved due to electrical noise(EMI-RFI interference)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fontScale="92500" lnSpcReduction="10000"/>
          </a:bodyPr>
          <a:lstStyle/>
          <a:p>
            <a:r>
              <a:rPr lang="en-US" u="sng" dirty="0" smtClean="0">
                <a:solidFill>
                  <a:srgbClr val="FF0000"/>
                </a:solidFill>
              </a:rPr>
              <a:t>When codes are used or why they are used</a:t>
            </a:r>
            <a:r>
              <a:rPr lang="en-US" dirty="0" smtClean="0">
                <a:solidFill>
                  <a:srgbClr val="FF0000"/>
                </a:solidFill>
              </a:rPr>
              <a:t>:-</a:t>
            </a:r>
          </a:p>
          <a:p>
            <a:pPr marL="514350" indent="-514350">
              <a:buAutoNum type="arabicPeriod"/>
            </a:pPr>
            <a:r>
              <a:rPr lang="en-US" dirty="0" smtClean="0"/>
              <a:t>To allow computer to perform fast calculation at high speed with more precision and less hardware.</a:t>
            </a:r>
          </a:p>
          <a:p>
            <a:pPr marL="514350" indent="-514350">
              <a:buAutoNum type="arabicPeriod"/>
            </a:pPr>
            <a:endParaRPr lang="en-US" dirty="0" smtClean="0"/>
          </a:p>
          <a:p>
            <a:pPr marL="514350" indent="-514350">
              <a:buAutoNum type="arabicPeriod"/>
            </a:pPr>
            <a:r>
              <a:rPr lang="en-US" dirty="0" smtClean="0"/>
              <a:t>Computers understand binary language but external words are decimal in nature. Thus there is need of conversion from decimal to binary and vice-versa are long and complicated for large numbers. Thus coding is required.</a:t>
            </a:r>
          </a:p>
          <a:p>
            <a:pPr marL="514350" indent="-514350">
              <a:buAutoNum type="arabicPeriod"/>
            </a:pPr>
            <a:endParaRPr lang="en-US" dirty="0" smtClean="0"/>
          </a:p>
          <a:p>
            <a:pPr marL="514350" indent="-514350">
              <a:buAutoNum type="arabicPeriod"/>
            </a:pPr>
            <a:r>
              <a:rPr lang="en-US" dirty="0" smtClean="0"/>
              <a:t>Computers also deals with alphabets, punctuation marks and other special characters. To allow computers to handle all these information we have to use codes. These codes are called alphanumeric codes.</a:t>
            </a:r>
          </a:p>
          <a:p>
            <a:pPr marL="514350" indent="-514350">
              <a:buAutoNum type="arabicPeriod"/>
            </a:pPr>
            <a:endParaRPr lang="en-US" dirty="0" smtClean="0"/>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r>
              <a:rPr lang="en-US" dirty="0" smtClean="0"/>
              <a:t>If the amplitude of noise is large enough than it can change the binary bits, or the data bits will be wrongly interpreted by </a:t>
            </a:r>
            <a:r>
              <a:rPr lang="en-US" dirty="0" err="1" smtClean="0"/>
              <a:t>rx</a:t>
            </a:r>
            <a:r>
              <a:rPr lang="en-US" dirty="0" smtClean="0"/>
              <a:t> end.</a:t>
            </a:r>
          </a:p>
          <a:p>
            <a:r>
              <a:rPr lang="en-US" dirty="0" smtClean="0"/>
              <a:t>So in digital s/m we should have some means to detect error. Simplest and most widely used scheme for error detection is parity.</a:t>
            </a:r>
          </a:p>
        </p:txBody>
      </p:sp>
      <p:pic>
        <p:nvPicPr>
          <p:cNvPr id="5122" name="Picture 2"/>
          <p:cNvPicPr>
            <a:picLocks noChangeAspect="1" noChangeArrowheads="1"/>
          </p:cNvPicPr>
          <p:nvPr/>
        </p:nvPicPr>
        <p:blipFill>
          <a:blip r:embed="rId2" cstate="print"/>
          <a:srcRect l="20498" t="50000" r="40264" b="30208"/>
          <a:stretch>
            <a:fillRect/>
          </a:stretch>
        </p:blipFill>
        <p:spPr bwMode="auto">
          <a:xfrm>
            <a:off x="407068" y="228600"/>
            <a:ext cx="8329863" cy="2362200"/>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b="1" u="sng" dirty="0" smtClean="0">
                <a:solidFill>
                  <a:schemeClr val="tx2">
                    <a:lumMod val="60000"/>
                    <a:lumOff val="40000"/>
                  </a:schemeClr>
                </a:solidFill>
              </a:rPr>
              <a:t>1.13.1 PARITY BIT</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762000"/>
            <a:ext cx="9144000" cy="6096000"/>
          </a:xfrm>
        </p:spPr>
        <p:txBody>
          <a:bodyPr/>
          <a:lstStyle/>
          <a:p>
            <a:r>
              <a:rPr lang="en-US" dirty="0" smtClean="0"/>
              <a:t>Parity bit is an extra bit that is attached to a code that is being transferred. </a:t>
            </a:r>
          </a:p>
          <a:p>
            <a:r>
              <a:rPr lang="en-US" dirty="0" smtClean="0"/>
              <a:t>The parity bit can be either 0 or 1 depending upon the no. of 1’s contained in that code.</a:t>
            </a:r>
          </a:p>
          <a:p>
            <a:r>
              <a:rPr lang="en-US" dirty="0" smtClean="0"/>
              <a:t>Two types of parity-</a:t>
            </a:r>
          </a:p>
          <a:p>
            <a:pPr marL="514350" indent="-514350">
              <a:buAutoNum type="arabicPeriod"/>
            </a:pPr>
            <a:r>
              <a:rPr lang="en-US" dirty="0" smtClean="0"/>
              <a:t>Even.</a:t>
            </a:r>
          </a:p>
          <a:p>
            <a:pPr marL="514350" indent="-514350">
              <a:buAutoNum type="arabicPeriod"/>
            </a:pPr>
            <a:r>
              <a:rPr lang="en-US" dirty="0" smtClean="0"/>
              <a:t>Odd.</a:t>
            </a:r>
          </a:p>
          <a:p>
            <a:pPr marL="514350" indent="-514350">
              <a:buNone/>
            </a:pPr>
            <a:r>
              <a:rPr lang="en-US" dirty="0" smtClean="0"/>
              <a:t>N.B pg no 26,27</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l="19326" t="30208" r="39678" b="23958"/>
          <a:stretch>
            <a:fillRect/>
          </a:stretch>
        </p:blipFill>
        <p:spPr bwMode="auto">
          <a:xfrm>
            <a:off x="304800" y="685800"/>
            <a:ext cx="8485909" cy="53340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b="1" u="sng" dirty="0" smtClean="0">
                <a:solidFill>
                  <a:schemeClr val="tx2">
                    <a:lumMod val="60000"/>
                    <a:lumOff val="40000"/>
                  </a:schemeClr>
                </a:solidFill>
              </a:rPr>
              <a:t>1.13.2 DOUBLE PARITY</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762000"/>
            <a:ext cx="9144000" cy="6096000"/>
          </a:xfrm>
        </p:spPr>
        <p:txBody>
          <a:bodyPr/>
          <a:lstStyle/>
          <a:p>
            <a:r>
              <a:rPr lang="en-US" dirty="0" smtClean="0"/>
              <a:t>In previous method parity bit is added horizontally only. In double parity, parity bit is added horizontally as well as vertically.</a:t>
            </a:r>
            <a:endParaRPr lang="en-US" dirty="0"/>
          </a:p>
        </p:txBody>
      </p:sp>
      <p:pic>
        <p:nvPicPr>
          <p:cNvPr id="7170" name="Picture 2"/>
          <p:cNvPicPr>
            <a:picLocks noChangeAspect="1" noChangeArrowheads="1"/>
          </p:cNvPicPr>
          <p:nvPr/>
        </p:nvPicPr>
        <p:blipFill>
          <a:blip r:embed="rId2" cstate="print"/>
          <a:srcRect l="11127" t="51042" r="39092" b="25000"/>
          <a:stretch>
            <a:fillRect/>
          </a:stretch>
        </p:blipFill>
        <p:spPr bwMode="auto">
          <a:xfrm>
            <a:off x="228600" y="2895600"/>
            <a:ext cx="8610600" cy="26670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b="1" u="sng" dirty="0" smtClean="0">
                <a:solidFill>
                  <a:schemeClr val="tx2">
                    <a:lumMod val="60000"/>
                    <a:lumOff val="40000"/>
                  </a:schemeClr>
                </a:solidFill>
              </a:rPr>
              <a:t>1.13.3 CHECKSUM</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762000"/>
            <a:ext cx="9448800" cy="6096000"/>
          </a:xfrm>
        </p:spPr>
        <p:txBody>
          <a:bodyPr/>
          <a:lstStyle/>
          <a:p>
            <a:r>
              <a:rPr lang="en-US" dirty="0" smtClean="0"/>
              <a:t>Widely used in computers. Checksum means successive words are added to generate sum. The final sum generated is called checksum.</a:t>
            </a:r>
          </a:p>
          <a:p>
            <a:pPr>
              <a:buNone/>
            </a:pPr>
            <a:endParaRPr lang="en-US" dirty="0"/>
          </a:p>
        </p:txBody>
      </p:sp>
      <p:pic>
        <p:nvPicPr>
          <p:cNvPr id="5" name="Picture 2"/>
          <p:cNvPicPr>
            <a:picLocks noChangeAspect="1" noChangeArrowheads="1"/>
          </p:cNvPicPr>
          <p:nvPr/>
        </p:nvPicPr>
        <p:blipFill>
          <a:blip r:embed="rId2" cstate="print"/>
          <a:srcRect l="9370" t="39583" r="65447" b="22917"/>
          <a:stretch>
            <a:fillRect/>
          </a:stretch>
        </p:blipFill>
        <p:spPr bwMode="auto">
          <a:xfrm>
            <a:off x="1981200" y="2438400"/>
            <a:ext cx="4648200" cy="40386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endParaRPr lang="en-US" dirty="0" smtClean="0"/>
          </a:p>
          <a:p>
            <a:r>
              <a:rPr lang="en-US" dirty="0" smtClean="0"/>
              <a:t>After </a:t>
            </a:r>
            <a:r>
              <a:rPr lang="en-US" dirty="0" err="1" smtClean="0"/>
              <a:t>tx</a:t>
            </a:r>
            <a:r>
              <a:rPr lang="en-US" dirty="0" smtClean="0"/>
              <a:t> block of data, checksum is </a:t>
            </a:r>
            <a:r>
              <a:rPr lang="en-US" dirty="0" err="1" smtClean="0"/>
              <a:t>txtd</a:t>
            </a:r>
            <a:r>
              <a:rPr lang="en-US" dirty="0" smtClean="0"/>
              <a:t> to the </a:t>
            </a:r>
            <a:r>
              <a:rPr lang="en-US" dirty="0" err="1" smtClean="0"/>
              <a:t>rx</a:t>
            </a:r>
            <a:r>
              <a:rPr lang="en-US" dirty="0" smtClean="0"/>
              <a:t>.</a:t>
            </a:r>
          </a:p>
          <a:p>
            <a:r>
              <a:rPr lang="en-US" dirty="0" smtClean="0"/>
              <a:t>On the </a:t>
            </a:r>
            <a:r>
              <a:rPr lang="en-US" dirty="0" err="1" smtClean="0"/>
              <a:t>rx</a:t>
            </a:r>
            <a:r>
              <a:rPr lang="en-US" dirty="0" smtClean="0"/>
              <a:t> side the </a:t>
            </a:r>
            <a:r>
              <a:rPr lang="en-US" dirty="0" err="1" smtClean="0"/>
              <a:t>rx</a:t>
            </a:r>
            <a:r>
              <a:rPr lang="en-US" dirty="0" smtClean="0"/>
              <a:t> data is added up to get checksum. This checksum should exactly match with checksum </a:t>
            </a:r>
            <a:r>
              <a:rPr lang="en-US" dirty="0" err="1" smtClean="0"/>
              <a:t>txtd</a:t>
            </a:r>
            <a:r>
              <a:rPr lang="en-US" dirty="0" smtClean="0"/>
              <a:t> by </a:t>
            </a:r>
            <a:r>
              <a:rPr lang="en-US" dirty="0" err="1" smtClean="0"/>
              <a:t>tx</a:t>
            </a:r>
            <a:r>
              <a:rPr lang="en-US" dirty="0" smtClean="0"/>
              <a:t>.</a:t>
            </a: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u="sng" dirty="0" smtClean="0">
                <a:solidFill>
                  <a:schemeClr val="tx2">
                    <a:lumMod val="60000"/>
                    <a:lumOff val="40000"/>
                  </a:schemeClr>
                </a:solidFill>
              </a:rPr>
              <a:t>1.13.6 ERROR CORRECTING CODES</a:t>
            </a:r>
            <a:r>
              <a:rPr lang="en-US" dirty="0" smtClean="0">
                <a:solidFill>
                  <a:schemeClr val="tx2">
                    <a:lumMod val="60000"/>
                    <a:lumOff val="40000"/>
                  </a:schemeClr>
                </a:solidFill>
              </a:rPr>
              <a:t>:</a:t>
            </a:r>
            <a:endParaRPr lang="en-US" dirty="0">
              <a:solidFill>
                <a:schemeClr val="tx2">
                  <a:lumMod val="60000"/>
                  <a:lumOff val="40000"/>
                </a:schemeClr>
              </a:solidFill>
            </a:endParaRPr>
          </a:p>
        </p:txBody>
      </p:sp>
      <p:sp>
        <p:nvSpPr>
          <p:cNvPr id="3" name="Content Placeholder 2"/>
          <p:cNvSpPr>
            <a:spLocks noGrp="1"/>
          </p:cNvSpPr>
          <p:nvPr>
            <p:ph idx="1"/>
          </p:nvPr>
        </p:nvSpPr>
        <p:spPr>
          <a:xfrm>
            <a:off x="0" y="990600"/>
            <a:ext cx="9144000" cy="5867400"/>
          </a:xfrm>
        </p:spPr>
        <p:txBody>
          <a:bodyPr/>
          <a:lstStyle/>
          <a:p>
            <a:r>
              <a:rPr lang="en-US" dirty="0" smtClean="0"/>
              <a:t>Efficient method would be not only detecting error but also correcting it.</a:t>
            </a:r>
          </a:p>
          <a:p>
            <a:r>
              <a:rPr lang="en-US" dirty="0" smtClean="0"/>
              <a:t>Popular error correcting code is Hamming Code. Discovered by R. W. Hamming in 1950.</a:t>
            </a:r>
          </a:p>
          <a:p>
            <a:r>
              <a:rPr lang="en-US" dirty="0" smtClean="0"/>
              <a:t>Its uses parity bit, set for even parity over selected bits.</a:t>
            </a:r>
          </a:p>
          <a:p>
            <a:r>
              <a:rPr lang="en-US" dirty="0" smtClean="0"/>
              <a:t>Parity bits are set at positions of 2^0, 2^1,…..2^n</a:t>
            </a:r>
          </a:p>
          <a:p>
            <a:r>
              <a:rPr lang="en-US" dirty="0" smtClean="0"/>
              <a:t>7 bit Hamming code format:- D7 D6 D5 P4 D3 P2 P1</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r>
              <a:rPr lang="en-US" dirty="0"/>
              <a:t>D7 D6 D5 P4 D3 P2 </a:t>
            </a:r>
            <a:r>
              <a:rPr lang="en-US" dirty="0" smtClean="0"/>
              <a:t>P1-</a:t>
            </a:r>
          </a:p>
          <a:p>
            <a:pPr marL="0" indent="0">
              <a:buNone/>
            </a:pPr>
            <a:r>
              <a:rPr lang="en-US" dirty="0" smtClean="0"/>
              <a:t>Where D= (4) data bits, D7= MSB, D3= LSB.</a:t>
            </a:r>
          </a:p>
          <a:p>
            <a:pPr marL="0" indent="0">
              <a:buNone/>
            </a:pPr>
            <a:r>
              <a:rPr lang="en-US" dirty="0"/>
              <a:t> </a:t>
            </a:r>
            <a:r>
              <a:rPr lang="en-US" dirty="0" smtClean="0"/>
              <a:t>            P= (3) parity bits, P4, P2,P1.</a:t>
            </a:r>
          </a:p>
          <a:p>
            <a:pPr marL="0" indent="0">
              <a:buNone/>
            </a:pPr>
            <a:r>
              <a:rPr lang="en-US" dirty="0" smtClean="0"/>
              <a:t>This is also called (7,4) hamming code. Normally it is represented by (</a:t>
            </a:r>
            <a:r>
              <a:rPr lang="en-US" dirty="0" err="1" smtClean="0"/>
              <a:t>n,k</a:t>
            </a:r>
            <a:r>
              <a:rPr lang="en-US" dirty="0" smtClean="0"/>
              <a:t>).</a:t>
            </a:r>
          </a:p>
          <a:p>
            <a:pPr marL="0" indent="0">
              <a:buNone/>
            </a:pPr>
            <a:r>
              <a:rPr lang="en-US" dirty="0" smtClean="0"/>
              <a:t>Where n= total no. of bits.</a:t>
            </a:r>
          </a:p>
          <a:p>
            <a:pPr marL="0" indent="0">
              <a:buNone/>
            </a:pPr>
            <a:r>
              <a:rPr lang="en-US" dirty="0"/>
              <a:t> </a:t>
            </a:r>
            <a:r>
              <a:rPr lang="en-US" dirty="0" smtClean="0"/>
              <a:t>             k= total no. of data bits.</a:t>
            </a:r>
          </a:p>
          <a:p>
            <a:pPr marL="0" indent="0">
              <a:buNone/>
            </a:pPr>
            <a:r>
              <a:rPr lang="en-US" dirty="0" smtClean="0"/>
              <a:t>Thus, m=n-k= no. of parity bits.</a:t>
            </a:r>
          </a:p>
          <a:p>
            <a:pPr marL="0" indent="0">
              <a:buNone/>
            </a:pPr>
            <a:r>
              <a:rPr lang="en-US" dirty="0" err="1" smtClean="0"/>
              <a:t>i.e</a:t>
            </a:r>
            <a:r>
              <a:rPr lang="en-US" dirty="0" smtClean="0"/>
              <a:t> n=7, k=4, m=n-k= 7-4= 3, m=3.</a:t>
            </a:r>
          </a:p>
          <a:p>
            <a:pPr marL="0" indent="0">
              <a:buNone/>
            </a:pPr>
            <a:endParaRPr lang="en-US" dirty="0" smtClean="0"/>
          </a:p>
          <a:p>
            <a:pPr marL="0" indent="0">
              <a:buNone/>
            </a:pPr>
            <a:r>
              <a:rPr lang="en-US" smtClean="0"/>
              <a:t>N.B pg no 27,28,29</a:t>
            </a: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xmlns="" val="4045687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3"/>
          <p:cNvPicPr>
            <a:picLocks noChangeAspect="1" noChangeArrowheads="1"/>
          </p:cNvPicPr>
          <p:nvPr/>
        </p:nvPicPr>
        <p:blipFill>
          <a:blip r:embed="rId2" cstate="print"/>
          <a:srcRect l="16398" t="25000" r="31479" b="25000"/>
          <a:stretch>
            <a:fillRect/>
          </a:stretch>
        </p:blipFill>
        <p:spPr bwMode="auto">
          <a:xfrm>
            <a:off x="304800" y="1219200"/>
            <a:ext cx="8382000" cy="4520629"/>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5943600" y="1143000"/>
            <a:ext cx="1905000" cy="175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562600" y="457200"/>
            <a:ext cx="838200" cy="369332"/>
          </a:xfrm>
          <a:prstGeom prst="rect">
            <a:avLst/>
          </a:prstGeom>
          <a:noFill/>
        </p:spPr>
        <p:txBody>
          <a:bodyPr wrap="square" rtlCol="0">
            <a:spAutoFit/>
          </a:bodyPr>
          <a:lstStyle/>
          <a:p>
            <a:r>
              <a:rPr lang="en-US" b="1" dirty="0" smtClean="0"/>
              <a:t>P1</a:t>
            </a:r>
            <a:endParaRPr lang="en-US" b="1" dirty="0"/>
          </a:p>
        </p:txBody>
      </p:sp>
      <p:sp>
        <p:nvSpPr>
          <p:cNvPr id="8" name="TextBox 7"/>
          <p:cNvSpPr txBox="1"/>
          <p:nvPr/>
        </p:nvSpPr>
        <p:spPr>
          <a:xfrm>
            <a:off x="6858000" y="1981200"/>
            <a:ext cx="838200" cy="369332"/>
          </a:xfrm>
          <a:prstGeom prst="rect">
            <a:avLst/>
          </a:prstGeom>
          <a:noFill/>
        </p:spPr>
        <p:txBody>
          <a:bodyPr wrap="square" rtlCol="0">
            <a:spAutoFit/>
          </a:bodyPr>
          <a:lstStyle/>
          <a:p>
            <a:r>
              <a:rPr lang="en-US" b="1" dirty="0" smtClean="0"/>
              <a:t>P3</a:t>
            </a:r>
            <a:endParaRPr lang="en-US" b="1" dirty="0"/>
          </a:p>
        </p:txBody>
      </p:sp>
      <p:sp>
        <p:nvSpPr>
          <p:cNvPr id="9" name="TextBox 8"/>
          <p:cNvSpPr txBox="1"/>
          <p:nvPr/>
        </p:nvSpPr>
        <p:spPr>
          <a:xfrm>
            <a:off x="4800600" y="1981200"/>
            <a:ext cx="838200" cy="369332"/>
          </a:xfrm>
          <a:prstGeom prst="rect">
            <a:avLst/>
          </a:prstGeom>
          <a:noFill/>
        </p:spPr>
        <p:txBody>
          <a:bodyPr wrap="square" rtlCol="0">
            <a:spAutoFit/>
          </a:bodyPr>
          <a:lstStyle/>
          <a:p>
            <a:r>
              <a:rPr lang="en-US" b="1" dirty="0" smtClean="0"/>
              <a:t>P2</a:t>
            </a:r>
            <a:endParaRPr lang="en-US" b="1" dirty="0"/>
          </a:p>
        </p:txBody>
      </p:sp>
      <p:sp>
        <p:nvSpPr>
          <p:cNvPr id="10" name="TextBox 9"/>
          <p:cNvSpPr txBox="1"/>
          <p:nvPr/>
        </p:nvSpPr>
        <p:spPr>
          <a:xfrm>
            <a:off x="5943600" y="1600200"/>
            <a:ext cx="838200" cy="369332"/>
          </a:xfrm>
          <a:prstGeom prst="rect">
            <a:avLst/>
          </a:prstGeom>
          <a:noFill/>
        </p:spPr>
        <p:txBody>
          <a:bodyPr wrap="square" rtlCol="0">
            <a:spAutoFit/>
          </a:bodyPr>
          <a:lstStyle/>
          <a:p>
            <a:r>
              <a:rPr lang="en-US" b="1" dirty="0" smtClean="0"/>
              <a:t>D7</a:t>
            </a:r>
            <a:endParaRPr lang="en-US" b="1" dirty="0"/>
          </a:p>
        </p:txBody>
      </p:sp>
      <p:sp>
        <p:nvSpPr>
          <p:cNvPr id="11" name="TextBox 10"/>
          <p:cNvSpPr txBox="1"/>
          <p:nvPr/>
        </p:nvSpPr>
        <p:spPr>
          <a:xfrm>
            <a:off x="5410200" y="1295400"/>
            <a:ext cx="838200" cy="369332"/>
          </a:xfrm>
          <a:prstGeom prst="rect">
            <a:avLst/>
          </a:prstGeom>
          <a:noFill/>
        </p:spPr>
        <p:txBody>
          <a:bodyPr wrap="square" rtlCol="0">
            <a:spAutoFit/>
          </a:bodyPr>
          <a:lstStyle/>
          <a:p>
            <a:r>
              <a:rPr lang="en-US" b="1" dirty="0" smtClean="0"/>
              <a:t>D3</a:t>
            </a:r>
            <a:endParaRPr lang="en-US" b="1" dirty="0"/>
          </a:p>
        </p:txBody>
      </p:sp>
      <p:sp>
        <p:nvSpPr>
          <p:cNvPr id="12" name="TextBox 11"/>
          <p:cNvSpPr txBox="1"/>
          <p:nvPr/>
        </p:nvSpPr>
        <p:spPr>
          <a:xfrm>
            <a:off x="6400800" y="1219200"/>
            <a:ext cx="838200" cy="369332"/>
          </a:xfrm>
          <a:prstGeom prst="rect">
            <a:avLst/>
          </a:prstGeom>
          <a:noFill/>
        </p:spPr>
        <p:txBody>
          <a:bodyPr wrap="square" rtlCol="0">
            <a:spAutoFit/>
          </a:bodyPr>
          <a:lstStyle/>
          <a:p>
            <a:r>
              <a:rPr lang="en-US" b="1" dirty="0" smtClean="0"/>
              <a:t>D5</a:t>
            </a:r>
            <a:endParaRPr lang="en-US" b="1" dirty="0"/>
          </a:p>
        </p:txBody>
      </p:sp>
      <p:sp>
        <p:nvSpPr>
          <p:cNvPr id="13" name="TextBox 12"/>
          <p:cNvSpPr txBox="1"/>
          <p:nvPr/>
        </p:nvSpPr>
        <p:spPr>
          <a:xfrm>
            <a:off x="5943600" y="2133600"/>
            <a:ext cx="838200" cy="369332"/>
          </a:xfrm>
          <a:prstGeom prst="rect">
            <a:avLst/>
          </a:prstGeom>
          <a:noFill/>
        </p:spPr>
        <p:txBody>
          <a:bodyPr wrap="square" rtlCol="0">
            <a:spAutoFit/>
          </a:bodyPr>
          <a:lstStyle/>
          <a:p>
            <a:r>
              <a:rPr lang="en-US" b="1" dirty="0" smtClean="0"/>
              <a:t>D6</a:t>
            </a:r>
            <a:endParaRPr lang="en-US" b="1" dirty="0"/>
          </a:p>
        </p:txBody>
      </p:sp>
      <p:sp>
        <p:nvSpPr>
          <p:cNvPr id="14" name="TextBox 13"/>
          <p:cNvSpPr txBox="1"/>
          <p:nvPr/>
        </p:nvSpPr>
        <p:spPr>
          <a:xfrm>
            <a:off x="228600" y="228600"/>
            <a:ext cx="4191000" cy="584775"/>
          </a:xfrm>
          <a:prstGeom prst="rect">
            <a:avLst/>
          </a:prstGeom>
          <a:noFill/>
        </p:spPr>
        <p:txBody>
          <a:bodyPr wrap="square" rtlCol="0">
            <a:spAutoFit/>
          </a:bodyPr>
          <a:lstStyle/>
          <a:p>
            <a:r>
              <a:rPr lang="en-US" sz="3200" b="1" dirty="0" smtClean="0"/>
              <a:t>How to set parity bits</a:t>
            </a:r>
            <a:endParaRPr lang="en-US" sz="3200" b="1" dirty="0"/>
          </a:p>
        </p:txBody>
      </p:sp>
      <p:sp>
        <p:nvSpPr>
          <p:cNvPr id="15" name="Oval 14"/>
          <p:cNvSpPr/>
          <p:nvPr/>
        </p:nvSpPr>
        <p:spPr>
          <a:xfrm>
            <a:off x="5181600" y="304800"/>
            <a:ext cx="1905000" cy="175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495800" y="1143000"/>
            <a:ext cx="1905000" cy="1752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62" name="Picture 2" descr="Image result for hamming code"/>
          <p:cNvPicPr>
            <a:picLocks noChangeAspect="1" noChangeArrowheads="1"/>
          </p:cNvPicPr>
          <p:nvPr/>
        </p:nvPicPr>
        <p:blipFill>
          <a:blip r:embed="rId2" cstate="print"/>
          <a:srcRect/>
          <a:stretch>
            <a:fillRect/>
          </a:stretch>
        </p:blipFill>
        <p:spPr bwMode="auto">
          <a:xfrm>
            <a:off x="304800" y="2971800"/>
            <a:ext cx="8553812" cy="32766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l="7500" t="30731" r="28333" b="15909"/>
          <a:stretch>
            <a:fillRect/>
          </a:stretch>
        </p:blipFill>
        <p:spPr bwMode="auto">
          <a:xfrm>
            <a:off x="1828800" y="3124200"/>
            <a:ext cx="5867400" cy="2743200"/>
          </a:xfrm>
          <a:prstGeom prst="rect">
            <a:avLst/>
          </a:prstGeom>
          <a:noFill/>
          <a:ln w="9525">
            <a:noFill/>
            <a:miter lim="800000"/>
            <a:headEnd/>
            <a:tailEnd/>
          </a:ln>
        </p:spPr>
      </p:pic>
      <p:sp>
        <p:nvSpPr>
          <p:cNvPr id="5" name="TextBox 4"/>
          <p:cNvSpPr txBox="1"/>
          <p:nvPr/>
        </p:nvSpPr>
        <p:spPr>
          <a:xfrm>
            <a:off x="0" y="152400"/>
            <a:ext cx="8686800" cy="5047536"/>
          </a:xfrm>
          <a:prstGeom prst="rect">
            <a:avLst/>
          </a:prstGeom>
          <a:noFill/>
        </p:spPr>
        <p:txBody>
          <a:bodyPr wrap="square" rtlCol="0">
            <a:spAutoFit/>
          </a:bodyPr>
          <a:lstStyle/>
          <a:p>
            <a:r>
              <a:rPr lang="en-US" sz="3200" dirty="0" smtClean="0"/>
              <a:t>4</a:t>
            </a:r>
            <a:r>
              <a:rPr lang="en-US" dirty="0" smtClean="0"/>
              <a:t>. </a:t>
            </a:r>
            <a:r>
              <a:rPr lang="en-US" sz="3200" dirty="0" smtClean="0"/>
              <a:t>Because of noise corrupted data is received at the receiver end of the computer. Therefore there has to be some means by which comp can detect and correct the error and if possible delete the error. Thus, error correcting codes are used.</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9090" name="Picture 2" descr="Image result for hamming code example"/>
          <p:cNvPicPr>
            <a:picLocks noChangeAspect="1" noChangeArrowheads="1"/>
          </p:cNvPicPr>
          <p:nvPr/>
        </p:nvPicPr>
        <p:blipFill>
          <a:blip r:embed="rId2" cstate="print"/>
          <a:srcRect/>
          <a:stretch>
            <a:fillRect/>
          </a:stretch>
        </p:blipFill>
        <p:spPr bwMode="auto">
          <a:xfrm>
            <a:off x="0" y="0"/>
            <a:ext cx="9144000" cy="6858001"/>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u="sng" dirty="0" smtClean="0">
                <a:solidFill>
                  <a:schemeClr val="tx2">
                    <a:lumMod val="60000"/>
                    <a:lumOff val="40000"/>
                  </a:schemeClr>
                </a:solidFill>
              </a:rPr>
              <a:t>1.15 CODE CONVERSION:</a:t>
            </a:r>
            <a:endParaRPr lang="en-US" u="sng" dirty="0">
              <a:solidFill>
                <a:schemeClr val="tx2">
                  <a:lumMod val="60000"/>
                  <a:lumOff val="40000"/>
                </a:schemeClr>
              </a:solidFill>
            </a:endParaRPr>
          </a:p>
        </p:txBody>
      </p:sp>
      <p:sp>
        <p:nvSpPr>
          <p:cNvPr id="3" name="Content Placeholder 2"/>
          <p:cNvSpPr>
            <a:spLocks noGrp="1"/>
          </p:cNvSpPr>
          <p:nvPr>
            <p:ph idx="1"/>
          </p:nvPr>
        </p:nvSpPr>
        <p:spPr>
          <a:xfrm>
            <a:off x="0" y="838200"/>
            <a:ext cx="9144000" cy="6019800"/>
          </a:xfrm>
        </p:spPr>
        <p:txBody>
          <a:bodyPr/>
          <a:lstStyle/>
          <a:p>
            <a:r>
              <a:rPr lang="en-US" dirty="0" smtClean="0"/>
              <a:t>TYPES-</a:t>
            </a:r>
          </a:p>
          <a:p>
            <a:pPr marL="514350" indent="-514350">
              <a:buAutoNum type="arabicPeriod"/>
            </a:pPr>
            <a:r>
              <a:rPr lang="en-US" dirty="0" smtClean="0">
                <a:solidFill>
                  <a:srgbClr val="FF0000"/>
                </a:solidFill>
              </a:rPr>
              <a:t>Decimal to BCD (Binary Coded Decimal).</a:t>
            </a:r>
          </a:p>
          <a:p>
            <a:pPr marL="514350" indent="-514350">
              <a:buAutoNum type="arabicPeriod"/>
            </a:pPr>
            <a:r>
              <a:rPr lang="en-US" dirty="0" smtClean="0">
                <a:solidFill>
                  <a:srgbClr val="FF0000"/>
                </a:solidFill>
              </a:rPr>
              <a:t>Binary to BCD.</a:t>
            </a:r>
          </a:p>
          <a:p>
            <a:pPr marL="514350" indent="-514350">
              <a:buAutoNum type="arabicPeriod"/>
            </a:pPr>
            <a:r>
              <a:rPr lang="en-US" dirty="0" smtClean="0">
                <a:solidFill>
                  <a:srgbClr val="FF0000"/>
                </a:solidFill>
              </a:rPr>
              <a:t>BCD to Binary.</a:t>
            </a:r>
          </a:p>
          <a:p>
            <a:pPr marL="514350" indent="-514350">
              <a:buAutoNum type="arabicPeriod"/>
            </a:pPr>
            <a:r>
              <a:rPr lang="en-US" dirty="0" smtClean="0">
                <a:solidFill>
                  <a:srgbClr val="FF0000"/>
                </a:solidFill>
              </a:rPr>
              <a:t>BCD to XS-3(Excess-3).</a:t>
            </a:r>
          </a:p>
          <a:p>
            <a:pPr marL="514350" indent="-514350">
              <a:buAutoNum type="arabicPeriod"/>
            </a:pPr>
            <a:r>
              <a:rPr lang="en-US" dirty="0" smtClean="0">
                <a:solidFill>
                  <a:srgbClr val="FF0000"/>
                </a:solidFill>
              </a:rPr>
              <a:t>XS-3 (Excess-3) to BCD.</a:t>
            </a:r>
          </a:p>
          <a:p>
            <a:pPr marL="514350" indent="-514350">
              <a:buAutoNum type="arabicPeriod"/>
            </a:pPr>
            <a:r>
              <a:rPr lang="en-US" dirty="0" smtClean="0">
                <a:solidFill>
                  <a:srgbClr val="FF0000"/>
                </a:solidFill>
              </a:rPr>
              <a:t>Binary to Gray.</a:t>
            </a:r>
          </a:p>
          <a:p>
            <a:pPr marL="514350" indent="-514350">
              <a:buAutoNum type="arabicPeriod"/>
            </a:pPr>
            <a:r>
              <a:rPr lang="en-US" dirty="0" smtClean="0">
                <a:solidFill>
                  <a:srgbClr val="FF0000"/>
                </a:solidFill>
              </a:rPr>
              <a:t>Gray to Binary.</a:t>
            </a:r>
            <a:endParaRPr lang="en-US" dirty="0">
              <a:solidFill>
                <a:srgbClr val="FF0000"/>
              </a:solidFill>
            </a:endParaRPr>
          </a:p>
        </p:txBody>
      </p:sp>
    </p:spTree>
    <p:extLst>
      <p:ext uri="{BB962C8B-B14F-4D97-AF65-F5344CB8AC3E}">
        <p14:creationId xmlns:p14="http://schemas.microsoft.com/office/powerpoint/2010/main" xmlns="" val="1462300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MG_1109.JPG"/>
          <p:cNvPicPr>
            <a:picLocks noGrp="1" noChangeAspect="1"/>
          </p:cNvPicPr>
          <p:nvPr>
            <p:ph idx="1"/>
          </p:nvPr>
        </p:nvPicPr>
        <p:blipFill>
          <a:blip r:embed="rId2" cstate="print">
            <a:lum bright="20000" contrast="20000"/>
          </a:blip>
          <a:srcRect l="3280" t="11785" r="13381" b="9085"/>
          <a:stretch>
            <a:fillRect/>
          </a:stretch>
        </p:blipFill>
        <p:spPr>
          <a:xfrm>
            <a:off x="304800" y="228600"/>
            <a:ext cx="8458200" cy="617220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IMG_1110.JPG"/>
          <p:cNvPicPr>
            <a:picLocks noGrp="1" noChangeAspect="1"/>
          </p:cNvPicPr>
          <p:nvPr>
            <p:ph idx="1"/>
          </p:nvPr>
        </p:nvPicPr>
        <p:blipFill>
          <a:blip r:embed="rId2" cstate="print">
            <a:lum bright="20000" contrast="20000"/>
          </a:blip>
          <a:srcRect t="11785" r="4542" b="19186"/>
          <a:stretch>
            <a:fillRect/>
          </a:stretch>
        </p:blipFill>
        <p:spPr>
          <a:xfrm>
            <a:off x="152400" y="152400"/>
            <a:ext cx="8686800" cy="594360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1112.JPG"/>
          <p:cNvPicPr>
            <a:picLocks noGrp="1" noChangeAspect="1"/>
          </p:cNvPicPr>
          <p:nvPr>
            <p:ph idx="1"/>
          </p:nvPr>
        </p:nvPicPr>
        <p:blipFill>
          <a:blip r:embed="rId2" cstate="print">
            <a:lum bright="20000" contrast="20000"/>
          </a:blip>
          <a:srcRect t="11785" r="13381" b="34339"/>
          <a:stretch>
            <a:fillRect/>
          </a:stretch>
        </p:blipFill>
        <p:spPr>
          <a:xfrm>
            <a:off x="228600" y="457200"/>
            <a:ext cx="8610600" cy="48768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1113.JPG"/>
          <p:cNvPicPr>
            <a:picLocks noGrp="1" noChangeAspect="1"/>
          </p:cNvPicPr>
          <p:nvPr>
            <p:ph idx="1"/>
          </p:nvPr>
        </p:nvPicPr>
        <p:blipFill>
          <a:blip r:embed="rId2" cstate="print">
            <a:lum bright="20000" contrast="10000"/>
          </a:blip>
          <a:srcRect l="17169" t="8418" r="10856" b="4034"/>
          <a:stretch>
            <a:fillRect/>
          </a:stretch>
        </p:blipFill>
        <p:spPr>
          <a:xfrm>
            <a:off x="685800" y="228600"/>
            <a:ext cx="7467600" cy="6395452"/>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1114.JPG"/>
          <p:cNvPicPr>
            <a:picLocks noGrp="1" noChangeAspect="1"/>
          </p:cNvPicPr>
          <p:nvPr>
            <p:ph idx="1"/>
          </p:nvPr>
        </p:nvPicPr>
        <p:blipFill>
          <a:blip r:embed="rId2" cstate="print">
            <a:lum bright="30000" contrast="20000"/>
          </a:blip>
          <a:srcRect l="2017" t="8418" r="3280" b="14135"/>
          <a:stretch>
            <a:fillRect/>
          </a:stretch>
        </p:blipFill>
        <p:spPr>
          <a:xfrm>
            <a:off x="304800" y="457200"/>
            <a:ext cx="8686800" cy="5791200"/>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IMG_1118.JPG"/>
          <p:cNvPicPr>
            <a:picLocks noGrp="1" noChangeAspect="1"/>
          </p:cNvPicPr>
          <p:nvPr>
            <p:ph idx="1"/>
          </p:nvPr>
        </p:nvPicPr>
        <p:blipFill>
          <a:blip r:embed="rId2" cstate="print">
            <a:lum bright="20000" contrast="20000"/>
          </a:blip>
          <a:srcRect l="-509" t="6734" r="22220" b="20870"/>
          <a:stretch>
            <a:fillRect/>
          </a:stretch>
        </p:blipFill>
        <p:spPr>
          <a:xfrm>
            <a:off x="381000" y="304800"/>
            <a:ext cx="8229600" cy="5665839"/>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1120.JPG"/>
          <p:cNvPicPr>
            <a:picLocks noGrp="1" noChangeAspect="1"/>
          </p:cNvPicPr>
          <p:nvPr>
            <p:ph idx="1"/>
          </p:nvPr>
        </p:nvPicPr>
        <p:blipFill>
          <a:blip r:embed="rId2" cstate="print">
            <a:lum bright="20000" contrast="20000"/>
          </a:blip>
          <a:srcRect l="3788" t="9085" r="54542"/>
          <a:stretch>
            <a:fillRect/>
          </a:stretch>
        </p:blipFill>
        <p:spPr>
          <a:xfrm rot="5400000">
            <a:off x="2033155" y="-737754"/>
            <a:ext cx="4953001" cy="810491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1127.JPG"/>
          <p:cNvPicPr>
            <a:picLocks noGrp="1" noChangeAspect="1"/>
          </p:cNvPicPr>
          <p:nvPr>
            <p:ph idx="1"/>
          </p:nvPr>
        </p:nvPicPr>
        <p:blipFill>
          <a:blip r:embed="rId2" cstate="print">
            <a:lum bright="20000" contrast="20000"/>
          </a:blip>
          <a:srcRect t="20203" r="29797" b="7401"/>
          <a:stretch>
            <a:fillRect/>
          </a:stretch>
        </p:blipFill>
        <p:spPr>
          <a:xfrm>
            <a:off x="914400" y="533400"/>
            <a:ext cx="7162800" cy="5539852"/>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cstate="print"/>
          <a:srcRect l="7833" t="25000" r="21303" b="20833"/>
          <a:stretch>
            <a:fillRect/>
          </a:stretch>
        </p:blipFill>
        <p:spPr bwMode="auto">
          <a:xfrm>
            <a:off x="152400" y="152400"/>
            <a:ext cx="8763000" cy="6410246"/>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b="1" u="sng" dirty="0" smtClean="0">
                <a:solidFill>
                  <a:schemeClr val="tx2">
                    <a:lumMod val="60000"/>
                    <a:lumOff val="40000"/>
                  </a:schemeClr>
                </a:solidFill>
              </a:rPr>
              <a:t>1.10 WEIGHTED CODE</a:t>
            </a:r>
            <a:endParaRPr lang="en-US" b="1" u="sng" dirty="0">
              <a:solidFill>
                <a:schemeClr val="tx2">
                  <a:lumMod val="60000"/>
                  <a:lumOff val="40000"/>
                </a:schemeClr>
              </a:solidFill>
            </a:endParaRPr>
          </a:p>
        </p:txBody>
      </p:sp>
      <p:sp>
        <p:nvSpPr>
          <p:cNvPr id="3" name="Content Placeholder 2"/>
          <p:cNvSpPr>
            <a:spLocks noGrp="1"/>
          </p:cNvSpPr>
          <p:nvPr>
            <p:ph idx="1"/>
          </p:nvPr>
        </p:nvSpPr>
        <p:spPr>
          <a:xfrm>
            <a:off x="0" y="762000"/>
            <a:ext cx="9144000" cy="6096000"/>
          </a:xfrm>
        </p:spPr>
        <p:txBody>
          <a:bodyPr/>
          <a:lstStyle/>
          <a:p>
            <a:pPr marL="514350" indent="-514350">
              <a:buAutoNum type="arabicPeriod"/>
            </a:pPr>
            <a:r>
              <a:rPr lang="en-US" u="sng" dirty="0" smtClean="0"/>
              <a:t>BCD ( Binary Coded Decimal )</a:t>
            </a:r>
          </a:p>
          <a:p>
            <a:pPr marL="514350" indent="-514350">
              <a:buNone/>
            </a:pPr>
            <a:r>
              <a:rPr lang="en-US" dirty="0" smtClean="0"/>
              <a:t>0-9 represented by a string of 4 bits</a:t>
            </a:r>
          </a:p>
          <a:p>
            <a:pPr marL="514350" indent="-514350">
              <a:buNone/>
            </a:pPr>
            <a:endParaRPr lang="en-US" dirty="0"/>
          </a:p>
        </p:txBody>
      </p:sp>
      <p:graphicFrame>
        <p:nvGraphicFramePr>
          <p:cNvPr id="4" name="Content Placeholder 3"/>
          <p:cNvGraphicFramePr>
            <a:graphicFrameLocks/>
          </p:cNvGraphicFramePr>
          <p:nvPr/>
        </p:nvGraphicFramePr>
        <p:xfrm>
          <a:off x="1295400" y="2209800"/>
          <a:ext cx="6324599" cy="4297680"/>
        </p:xfrm>
        <a:graphic>
          <a:graphicData uri="http://schemas.openxmlformats.org/drawingml/2006/table">
            <a:tbl>
              <a:tblPr firstRow="1" bandRow="1">
                <a:tableStyleId>{5C22544A-7EE6-4342-B048-85BDC9FD1C3A}</a:tableStyleId>
              </a:tblPr>
              <a:tblGrid>
                <a:gridCol w="1961116"/>
                <a:gridCol w="822403"/>
                <a:gridCol w="822403"/>
                <a:gridCol w="950509"/>
                <a:gridCol w="884084"/>
                <a:gridCol w="884084"/>
              </a:tblGrid>
              <a:tr h="338667">
                <a:tc>
                  <a:txBody>
                    <a:bodyPr/>
                    <a:lstStyle/>
                    <a:p>
                      <a:pPr algn="ctr"/>
                      <a:r>
                        <a:rPr lang="en-US" dirty="0" smtClean="0"/>
                        <a:t>DECIMAL NUMBER</a:t>
                      </a:r>
                      <a:endParaRPr lang="en-US" dirty="0"/>
                    </a:p>
                  </a:txBody>
                  <a:tcPr/>
                </a:tc>
                <a:tc>
                  <a:txBody>
                    <a:bodyPr/>
                    <a:lstStyle/>
                    <a:p>
                      <a:pPr algn="ctr"/>
                      <a:r>
                        <a:rPr lang="en-US" dirty="0" smtClean="0"/>
                        <a:t>8</a:t>
                      </a:r>
                      <a:endParaRPr lang="en-US" dirty="0"/>
                    </a:p>
                  </a:txBody>
                  <a:tcPr/>
                </a:tc>
                <a:tc>
                  <a:txBody>
                    <a:bodyPr/>
                    <a:lstStyle/>
                    <a:p>
                      <a:pPr algn="ctr"/>
                      <a:r>
                        <a:rPr lang="en-US" dirty="0" smtClean="0"/>
                        <a:t>4</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BCD</a:t>
                      </a:r>
                      <a:endParaRPr lang="en-US" dirty="0"/>
                    </a:p>
                  </a:txBody>
                  <a:tcPr/>
                </a:tc>
              </a:tr>
              <a:tr h="338667">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38667">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r h="338667">
                <a:tc>
                  <a:txBody>
                    <a:bodyPr/>
                    <a:lstStyle/>
                    <a:p>
                      <a:pPr algn="ctr"/>
                      <a:r>
                        <a:rPr lang="en-US" dirty="0" smtClean="0"/>
                        <a:t>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2</a:t>
                      </a:r>
                      <a:endParaRPr lang="en-US" dirty="0"/>
                    </a:p>
                  </a:txBody>
                  <a:tcPr/>
                </a:tc>
              </a:tr>
              <a:tr h="338667">
                <a:tc>
                  <a:txBody>
                    <a:bodyPr/>
                    <a:lstStyle/>
                    <a:p>
                      <a:pPr algn="ctr"/>
                      <a:r>
                        <a:rPr lang="en-US" dirty="0" smtClean="0"/>
                        <a:t>3</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3</a:t>
                      </a:r>
                      <a:endParaRPr lang="en-US" dirty="0"/>
                    </a:p>
                  </a:txBody>
                  <a:tcPr/>
                </a:tc>
              </a:tr>
              <a:tr h="338667">
                <a:tc>
                  <a:txBody>
                    <a:bodyPr/>
                    <a:lstStyle/>
                    <a:p>
                      <a:pPr algn="ctr"/>
                      <a:r>
                        <a:rPr lang="en-US" dirty="0" smtClean="0"/>
                        <a:t>4</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4</a:t>
                      </a:r>
                      <a:endParaRPr lang="en-US" dirty="0"/>
                    </a:p>
                  </a:txBody>
                  <a:tcPr/>
                </a:tc>
              </a:tr>
              <a:tr h="338667">
                <a:tc>
                  <a:txBody>
                    <a:bodyPr/>
                    <a:lstStyle/>
                    <a:p>
                      <a:pPr algn="ctr"/>
                      <a:r>
                        <a:rPr lang="en-US" dirty="0" smtClean="0"/>
                        <a:t>5</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5</a:t>
                      </a:r>
                      <a:endParaRPr lang="en-US" dirty="0"/>
                    </a:p>
                  </a:txBody>
                  <a:tcPr/>
                </a:tc>
              </a:tr>
              <a:tr h="338667">
                <a:tc>
                  <a:txBody>
                    <a:bodyPr/>
                    <a:lstStyle/>
                    <a:p>
                      <a:pPr algn="ctr"/>
                      <a:r>
                        <a:rPr lang="en-US" dirty="0" smtClean="0"/>
                        <a:t>6</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6</a:t>
                      </a:r>
                      <a:endParaRPr lang="en-US" dirty="0"/>
                    </a:p>
                  </a:txBody>
                  <a:tcPr/>
                </a:tc>
              </a:tr>
              <a:tr h="338667">
                <a:tc>
                  <a:txBody>
                    <a:bodyPr/>
                    <a:lstStyle/>
                    <a:p>
                      <a:pPr algn="ctr"/>
                      <a:r>
                        <a:rPr lang="en-US" dirty="0" smtClean="0"/>
                        <a:t>7</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7</a:t>
                      </a:r>
                      <a:endParaRPr lang="en-US" dirty="0"/>
                    </a:p>
                  </a:txBody>
                  <a:tcPr/>
                </a:tc>
              </a:tr>
              <a:tr h="338667">
                <a:tc>
                  <a:txBody>
                    <a:bodyPr/>
                    <a:lstStyle/>
                    <a:p>
                      <a:pPr algn="ctr"/>
                      <a:r>
                        <a:rPr lang="en-US" dirty="0" smtClean="0"/>
                        <a:t>8</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8</a:t>
                      </a:r>
                      <a:endParaRPr lang="en-US" dirty="0"/>
                    </a:p>
                  </a:txBody>
                  <a:tcPr/>
                </a:tc>
              </a:tr>
              <a:tr h="338667">
                <a:tc>
                  <a:txBody>
                    <a:bodyPr/>
                    <a:lstStyle/>
                    <a:p>
                      <a:pPr algn="ctr"/>
                      <a:r>
                        <a:rPr lang="en-US" dirty="0" smtClean="0"/>
                        <a:t>9</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9</a:t>
                      </a:r>
                      <a:endParaRPr lang="en-US" dirty="0"/>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cstate="print"/>
          <a:srcRect l="27500" t="23320" r="41667" b="5534"/>
          <a:stretch>
            <a:fillRect/>
          </a:stretch>
        </p:blipFill>
        <p:spPr bwMode="auto">
          <a:xfrm>
            <a:off x="2133600" y="838200"/>
            <a:ext cx="5257800" cy="5858359"/>
          </a:xfrm>
          <a:prstGeom prst="rect">
            <a:avLst/>
          </a:prstGeom>
          <a:noFill/>
          <a:ln w="9525">
            <a:noFill/>
            <a:miter lim="800000"/>
            <a:headEnd/>
            <a:tailEnd/>
          </a:ln>
        </p:spPr>
      </p:pic>
      <p:graphicFrame>
        <p:nvGraphicFramePr>
          <p:cNvPr id="5" name="Table 4"/>
          <p:cNvGraphicFramePr>
            <a:graphicFrameLocks noGrp="1"/>
          </p:cNvGraphicFramePr>
          <p:nvPr/>
        </p:nvGraphicFramePr>
        <p:xfrm>
          <a:off x="2133600" y="228600"/>
          <a:ext cx="5410200" cy="431800"/>
        </p:xfrm>
        <a:graphic>
          <a:graphicData uri="http://schemas.openxmlformats.org/drawingml/2006/table">
            <a:tbl>
              <a:tblPr firstRow="1" bandRow="1">
                <a:tableStyleId>{5C22544A-7EE6-4342-B048-85BDC9FD1C3A}</a:tableStyleId>
              </a:tblPr>
              <a:tblGrid>
                <a:gridCol w="1447800"/>
                <a:gridCol w="1257300"/>
                <a:gridCol w="1352550"/>
                <a:gridCol w="1352550"/>
              </a:tblGrid>
              <a:tr h="431800">
                <a:tc>
                  <a:txBody>
                    <a:bodyPr/>
                    <a:lstStyle/>
                    <a:p>
                      <a:pPr algn="ctr"/>
                      <a:r>
                        <a:rPr lang="en-US" dirty="0" smtClean="0"/>
                        <a:t>DECIMAL</a:t>
                      </a:r>
                      <a:endParaRPr lang="en-US" dirty="0"/>
                    </a:p>
                  </a:txBody>
                  <a:tcPr/>
                </a:tc>
                <a:tc>
                  <a:txBody>
                    <a:bodyPr/>
                    <a:lstStyle/>
                    <a:p>
                      <a:pPr algn="ctr"/>
                      <a:r>
                        <a:rPr lang="en-US" dirty="0" smtClean="0"/>
                        <a:t>8 4 2 1</a:t>
                      </a:r>
                      <a:endParaRPr lang="en-US" dirty="0"/>
                    </a:p>
                  </a:txBody>
                  <a:tcPr/>
                </a:tc>
                <a:tc>
                  <a:txBody>
                    <a:bodyPr/>
                    <a:lstStyle/>
                    <a:p>
                      <a:pPr algn="ctr"/>
                      <a:r>
                        <a:rPr lang="en-US" dirty="0" smtClean="0"/>
                        <a:t>8 4 2 1</a:t>
                      </a:r>
                      <a:endParaRPr lang="en-US" dirty="0"/>
                    </a:p>
                  </a:txBody>
                  <a:tcPr/>
                </a:tc>
                <a:tc>
                  <a:txBody>
                    <a:bodyPr/>
                    <a:lstStyle/>
                    <a:p>
                      <a:pPr algn="ctr"/>
                      <a:r>
                        <a:rPr lang="en-US" dirty="0" smtClean="0"/>
                        <a:t>BCD</a:t>
                      </a:r>
                      <a:endParaRPr lang="en-US" dirty="0"/>
                    </a:p>
                  </a:txBody>
                  <a:tcPr/>
                </a:tc>
              </a:tr>
            </a:tbl>
          </a:graphicData>
        </a:graphic>
      </p:graphicFrame>
      <p:cxnSp>
        <p:nvCxnSpPr>
          <p:cNvPr id="7" name="Straight Connector 6"/>
          <p:cNvCxnSpPr/>
          <p:nvPr/>
        </p:nvCxnSpPr>
        <p:spPr>
          <a:xfrm>
            <a:off x="4876800" y="685800"/>
            <a:ext cx="0" cy="76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4.JPG"/>
          <p:cNvPicPr>
            <a:picLocks noGrp="1" noChangeAspect="1"/>
          </p:cNvPicPr>
          <p:nvPr>
            <p:ph idx="1"/>
          </p:nvPr>
        </p:nvPicPr>
        <p:blipFill>
          <a:blip r:embed="rId2" cstate="print">
            <a:lum bright="30000" contrast="30000"/>
          </a:blip>
          <a:srcRect l="4464" t="5953" r="7142" b="9524"/>
          <a:stretch>
            <a:fillRect/>
          </a:stretch>
        </p:blipFill>
        <p:spPr>
          <a:xfrm>
            <a:off x="367048" y="457201"/>
            <a:ext cx="8319752" cy="6119090"/>
          </a:xfrm>
        </p:spPr>
      </p:pic>
    </p:spTree>
    <p:extLst>
      <p:ext uri="{BB962C8B-B14F-4D97-AF65-F5344CB8AC3E}">
        <p14:creationId xmlns:p14="http://schemas.microsoft.com/office/powerpoint/2010/main" xmlns="" val="1794476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3.JPG"/>
          <p:cNvPicPr>
            <a:picLocks noGrp="1" noChangeAspect="1"/>
          </p:cNvPicPr>
          <p:nvPr>
            <p:ph idx="1"/>
          </p:nvPr>
        </p:nvPicPr>
        <p:blipFill>
          <a:blip r:embed="rId2" cstate="print">
            <a:lum bright="30000" contrast="30000"/>
          </a:blip>
          <a:srcRect l="8739" t="13885" r="37373"/>
          <a:stretch>
            <a:fillRect/>
          </a:stretch>
        </p:blipFill>
        <p:spPr>
          <a:xfrm>
            <a:off x="1524001" y="225778"/>
            <a:ext cx="6400800" cy="6479822"/>
          </a:xfr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1196</Words>
  <Application>Microsoft Office PowerPoint</Application>
  <PresentationFormat>On-screen Show (4:3)</PresentationFormat>
  <Paragraphs>240</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CODES AND CONVERSION</vt:lpstr>
      <vt:lpstr>1.9 CODES</vt:lpstr>
      <vt:lpstr>Slide 3</vt:lpstr>
      <vt:lpstr>Slide 4</vt:lpstr>
      <vt:lpstr>Slide 5</vt:lpstr>
      <vt:lpstr>1.10 WEIGHTED CODE</vt:lpstr>
      <vt:lpstr>Slide 7</vt:lpstr>
      <vt:lpstr>Slide 8</vt:lpstr>
      <vt:lpstr>Slide 9</vt:lpstr>
      <vt:lpstr>Slide 10</vt:lpstr>
      <vt:lpstr>1.11 NON-WEIGHTED CODES</vt:lpstr>
      <vt:lpstr>Slide 12</vt:lpstr>
      <vt:lpstr>Slide 13</vt:lpstr>
      <vt:lpstr>1.12 ALPHANUMERIC CODES</vt:lpstr>
      <vt:lpstr>Slide 15</vt:lpstr>
      <vt:lpstr>Slide 16</vt:lpstr>
      <vt:lpstr>Slide 17</vt:lpstr>
      <vt:lpstr>1.12.2 EBCDIC</vt:lpstr>
      <vt:lpstr>Slide 19</vt:lpstr>
      <vt:lpstr>1.12.3 ISCII CODE</vt:lpstr>
      <vt:lpstr>Slide 21</vt:lpstr>
      <vt:lpstr>1.12.4 HOLLERITH CODE</vt:lpstr>
      <vt:lpstr>Slide 23</vt:lpstr>
      <vt:lpstr>Slide 24</vt:lpstr>
      <vt:lpstr>1.12.5 MORSE CODE ( TELEGRAPH CODE)</vt:lpstr>
      <vt:lpstr>Slide 26</vt:lpstr>
      <vt:lpstr>1.12.6 TELETYPEWRITER (TTY)</vt:lpstr>
      <vt:lpstr>Slide 28</vt:lpstr>
      <vt:lpstr>1.13 ERROR DETECTING &amp; CORRECTING CODE-</vt:lpstr>
      <vt:lpstr>Slide 30</vt:lpstr>
      <vt:lpstr>1.13.1 PARITY BIT</vt:lpstr>
      <vt:lpstr>Slide 32</vt:lpstr>
      <vt:lpstr>1.13.2 DOUBLE PARITY</vt:lpstr>
      <vt:lpstr>1.13.3 CHECKSUM</vt:lpstr>
      <vt:lpstr>Slide 35</vt:lpstr>
      <vt:lpstr>1.13.6 ERROR CORRECTING CODES:</vt:lpstr>
      <vt:lpstr>Slide 37</vt:lpstr>
      <vt:lpstr>Slide 38</vt:lpstr>
      <vt:lpstr>Slide 39</vt:lpstr>
      <vt:lpstr>Slide 40</vt:lpstr>
      <vt:lpstr>1.15 CODE CONVERSION:</vt:lpstr>
      <vt:lpstr>Slide 42</vt:lpstr>
      <vt:lpstr>Slide 43</vt:lpstr>
      <vt:lpstr>Slide 44</vt:lpstr>
      <vt:lpstr>Slide 45</vt:lpstr>
      <vt:lpstr>Slide 46</vt:lpstr>
      <vt:lpstr>Slide 47</vt:lpstr>
      <vt:lpstr>Slide 48</vt:lpstr>
      <vt:lpstr>Slide 49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CODES AND CONVERSION</dc:title>
  <dc:creator>ABC</dc:creator>
  <cp:lastModifiedBy>ABC</cp:lastModifiedBy>
  <cp:revision>1</cp:revision>
  <dcterms:created xsi:type="dcterms:W3CDTF">2017-07-24T16:20:22Z</dcterms:created>
  <dcterms:modified xsi:type="dcterms:W3CDTF">2017-07-24T16:20:53Z</dcterms:modified>
</cp:coreProperties>
</file>